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notesSlides/notesSlide29.xml" ContentType="application/vnd.openxmlformats-officedocument.presentationml.notesSlide+xml"/>
  <Override PartName="/ppt/notesSlides/notesSlide38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notesSlides/notesSlide18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36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34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notesSlides/notesSlide1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notesSlides/notesSlide3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3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3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1"/>
  </p:notesMasterIdLst>
  <p:sldIdLst>
    <p:sldId id="256" r:id="rId2"/>
    <p:sldId id="268" r:id="rId3"/>
    <p:sldId id="264" r:id="rId4"/>
    <p:sldId id="257" r:id="rId5"/>
    <p:sldId id="258" r:id="rId6"/>
    <p:sldId id="259" r:id="rId7"/>
    <p:sldId id="266" r:id="rId8"/>
    <p:sldId id="267" r:id="rId9"/>
    <p:sldId id="265" r:id="rId10"/>
    <p:sldId id="271" r:id="rId11"/>
    <p:sldId id="272" r:id="rId12"/>
    <p:sldId id="295" r:id="rId13"/>
    <p:sldId id="274" r:id="rId14"/>
    <p:sldId id="275" r:id="rId15"/>
    <p:sldId id="273" r:id="rId16"/>
    <p:sldId id="276" r:id="rId17"/>
    <p:sldId id="277" r:id="rId18"/>
    <p:sldId id="290" r:id="rId19"/>
    <p:sldId id="289" r:id="rId20"/>
    <p:sldId id="278" r:id="rId21"/>
    <p:sldId id="279" r:id="rId22"/>
    <p:sldId id="280" r:id="rId23"/>
    <p:sldId id="281" r:id="rId24"/>
    <p:sldId id="282" r:id="rId25"/>
    <p:sldId id="283" r:id="rId26"/>
    <p:sldId id="284" r:id="rId27"/>
    <p:sldId id="291" r:id="rId28"/>
    <p:sldId id="285" r:id="rId29"/>
    <p:sldId id="269" r:id="rId30"/>
    <p:sldId id="260" r:id="rId31"/>
    <p:sldId id="261" r:id="rId32"/>
    <p:sldId id="270" r:id="rId33"/>
    <p:sldId id="262" r:id="rId34"/>
    <p:sldId id="287" r:id="rId35"/>
    <p:sldId id="263" r:id="rId36"/>
    <p:sldId id="293" r:id="rId37"/>
    <p:sldId id="294" r:id="rId38"/>
    <p:sldId id="292" r:id="rId39"/>
    <p:sldId id="288" r:id="rId40"/>
  </p:sld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6484" autoAdjust="0"/>
    <p:restoredTop sz="94610"/>
  </p:normalViewPr>
  <p:slideViewPr>
    <p:cSldViewPr snapToGrid="0" snapToObjects="1">
      <p:cViewPr>
        <p:scale>
          <a:sx n="66" d="100"/>
          <a:sy n="66" d="100"/>
        </p:scale>
        <p:origin x="-624" y="-12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635000" y="914400"/>
            <a:ext cx="8128000" cy="45720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5791200"/>
            <a:ext cx="5486400" cy="54864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11580813"/>
            <a:ext cx="2971800" cy="609600"/>
          </a:xfrm>
          <a:prstGeom prst="rect">
            <a:avLst/>
          </a:prstGeom>
        </p:spPr>
        <p:txBody>
          <a:bodyPr/>
          <a:lstStyle/>
          <a:p>
            <a:fld id="{F7021451-1387-4CA6-816F-3879F97B5CBC}" type="slidenum">
              <a:rPr lang="en-US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635000" y="914400"/>
            <a:ext cx="8128000" cy="45720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5791200"/>
            <a:ext cx="5486400" cy="54864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11580813"/>
            <a:ext cx="2971800" cy="609600"/>
          </a:xfrm>
          <a:prstGeom prst="rect">
            <a:avLst/>
          </a:prstGeom>
        </p:spPr>
        <p:txBody>
          <a:bodyPr/>
          <a:lstStyle/>
          <a:p>
            <a:fld id="{F7021451-1387-4CA6-816F-3879F97B5CBC}" type="slidenum">
              <a:rPr lang="en-US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635000" y="914400"/>
            <a:ext cx="8128000" cy="45720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5791200"/>
            <a:ext cx="5486400" cy="54864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11580813"/>
            <a:ext cx="2971800" cy="609600"/>
          </a:xfrm>
          <a:prstGeom prst="rect">
            <a:avLst/>
          </a:prstGeom>
        </p:spPr>
        <p:txBody>
          <a:bodyPr/>
          <a:lstStyle/>
          <a:p>
            <a:fld id="{F7021451-1387-4CA6-816F-3879F97B5CBC}" type="slidenum">
              <a:rPr lang="en-US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635000" y="914400"/>
            <a:ext cx="8128000" cy="45720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5791200"/>
            <a:ext cx="5486400" cy="54864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11580813"/>
            <a:ext cx="2971800" cy="609600"/>
          </a:xfrm>
          <a:prstGeom prst="rect">
            <a:avLst/>
          </a:prstGeom>
        </p:spPr>
        <p:txBody>
          <a:bodyPr/>
          <a:lstStyle/>
          <a:p>
            <a:fld id="{F7021451-1387-4CA6-816F-3879F97B5CBC}" type="slidenum">
              <a:rPr lang="en-US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635000" y="914400"/>
            <a:ext cx="8128000" cy="45720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5791200"/>
            <a:ext cx="5486400" cy="54864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11580813"/>
            <a:ext cx="2971800" cy="609600"/>
          </a:xfrm>
          <a:prstGeom prst="rect">
            <a:avLst/>
          </a:prstGeom>
        </p:spPr>
        <p:txBody>
          <a:bodyPr/>
          <a:lstStyle/>
          <a:p>
            <a:fld id="{F7021451-1387-4CA6-816F-3879F97B5CBC}" type="slidenum">
              <a:rPr lang="en-US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635000" y="914400"/>
            <a:ext cx="8128000" cy="45720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5791200"/>
            <a:ext cx="5486400" cy="54864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11580813"/>
            <a:ext cx="2971800" cy="609600"/>
          </a:xfrm>
          <a:prstGeom prst="rect">
            <a:avLst/>
          </a:prstGeom>
        </p:spPr>
        <p:txBody>
          <a:bodyPr/>
          <a:lstStyle/>
          <a:p>
            <a:fld id="{F7021451-1387-4CA6-816F-3879F97B5CBC}" type="slidenum">
              <a:rPr lang="en-US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635000" y="914400"/>
            <a:ext cx="8128000" cy="45720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5791200"/>
            <a:ext cx="5486400" cy="54864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11580813"/>
            <a:ext cx="2971800" cy="609600"/>
          </a:xfrm>
          <a:prstGeom prst="rect">
            <a:avLst/>
          </a:prstGeom>
        </p:spPr>
        <p:txBody>
          <a:bodyPr/>
          <a:lstStyle/>
          <a:p>
            <a:fld id="{F7021451-1387-4CA6-816F-3879F97B5CBC}" type="slidenum">
              <a:rPr lang="en-US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635000" y="914400"/>
            <a:ext cx="8128000" cy="45720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5791200"/>
            <a:ext cx="5486400" cy="54864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11580813"/>
            <a:ext cx="2971800" cy="609600"/>
          </a:xfrm>
          <a:prstGeom prst="rect">
            <a:avLst/>
          </a:prstGeom>
        </p:spPr>
        <p:txBody>
          <a:bodyPr/>
          <a:lstStyle/>
          <a:p>
            <a:fld id="{F7021451-1387-4CA6-816F-3879F97B5CBC}" type="slidenum">
              <a:rPr lang="en-US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635000" y="914400"/>
            <a:ext cx="8128000" cy="45720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5791200"/>
            <a:ext cx="5486400" cy="54864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11580813"/>
            <a:ext cx="2971800" cy="609600"/>
          </a:xfrm>
          <a:prstGeom prst="rect">
            <a:avLst/>
          </a:prstGeom>
        </p:spPr>
        <p:txBody>
          <a:bodyPr/>
          <a:lstStyle/>
          <a:p>
            <a:fld id="{F7021451-1387-4CA6-816F-3879F97B5CBC}" type="slidenum">
              <a:rPr lang="en-US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635000" y="914400"/>
            <a:ext cx="8128000" cy="45720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5791200"/>
            <a:ext cx="5486400" cy="54864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11580813"/>
            <a:ext cx="2971800" cy="609600"/>
          </a:xfrm>
          <a:prstGeom prst="rect">
            <a:avLst/>
          </a:prstGeom>
        </p:spPr>
        <p:txBody>
          <a:bodyPr/>
          <a:lstStyle/>
          <a:p>
            <a:fld id="{F7021451-1387-4CA6-816F-3879F97B5CBC}" type="slidenum">
              <a:rPr lang="en-US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635000" y="914400"/>
            <a:ext cx="8128000" cy="45720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5791200"/>
            <a:ext cx="5486400" cy="54864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11580813"/>
            <a:ext cx="2971800" cy="609600"/>
          </a:xfrm>
          <a:prstGeom prst="rect">
            <a:avLst/>
          </a:prstGeom>
        </p:spPr>
        <p:txBody>
          <a:bodyPr/>
          <a:lstStyle/>
          <a:p>
            <a:fld id="{F7021451-1387-4CA6-816F-3879F97B5CBC}" type="slidenum">
              <a:rPr lang="en-US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635000" y="914400"/>
            <a:ext cx="8128000" cy="45720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5791200"/>
            <a:ext cx="5486400" cy="54864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11580813"/>
            <a:ext cx="2971800" cy="609600"/>
          </a:xfrm>
          <a:prstGeom prst="rect">
            <a:avLst/>
          </a:prstGeom>
        </p:spPr>
        <p:txBody>
          <a:bodyPr/>
          <a:lstStyle/>
          <a:p>
            <a:fld id="{F7021451-1387-4CA6-816F-3879F97B5CBC}" type="slidenum">
              <a:rPr lang="en-US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635000" y="914400"/>
            <a:ext cx="8128000" cy="45720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5791200"/>
            <a:ext cx="5486400" cy="54864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11580813"/>
            <a:ext cx="2971800" cy="609600"/>
          </a:xfrm>
          <a:prstGeom prst="rect">
            <a:avLst/>
          </a:prstGeom>
        </p:spPr>
        <p:txBody>
          <a:bodyPr/>
          <a:lstStyle/>
          <a:p>
            <a:fld id="{F7021451-1387-4CA6-816F-3879F97B5CBC}" type="slidenum">
              <a:rPr lang="en-US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635000" y="914400"/>
            <a:ext cx="8128000" cy="45720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5791200"/>
            <a:ext cx="5486400" cy="54864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11580813"/>
            <a:ext cx="2971800" cy="609600"/>
          </a:xfrm>
          <a:prstGeom prst="rect">
            <a:avLst/>
          </a:prstGeom>
        </p:spPr>
        <p:txBody>
          <a:bodyPr/>
          <a:lstStyle/>
          <a:p>
            <a:fld id="{F7021451-1387-4CA6-816F-3879F97B5CBC}" type="slidenum">
              <a:rPr lang="en-US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635000" y="914400"/>
            <a:ext cx="8128000" cy="45720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5791200"/>
            <a:ext cx="5486400" cy="54864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11580813"/>
            <a:ext cx="2971800" cy="609600"/>
          </a:xfrm>
          <a:prstGeom prst="rect">
            <a:avLst/>
          </a:prstGeom>
        </p:spPr>
        <p:txBody>
          <a:bodyPr/>
          <a:lstStyle/>
          <a:p>
            <a:fld id="{F7021451-1387-4CA6-816F-3879F97B5CBC}" type="slidenum">
              <a:rPr lang="en-US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635000" y="914400"/>
            <a:ext cx="8128000" cy="45720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5791200"/>
            <a:ext cx="5486400" cy="54864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11580813"/>
            <a:ext cx="2971800" cy="609600"/>
          </a:xfrm>
          <a:prstGeom prst="rect">
            <a:avLst/>
          </a:prstGeom>
        </p:spPr>
        <p:txBody>
          <a:bodyPr/>
          <a:lstStyle/>
          <a:p>
            <a:fld id="{F7021451-1387-4CA6-816F-3879F97B5CBC}" type="slidenum">
              <a:rPr lang="en-US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635000" y="914400"/>
            <a:ext cx="8128000" cy="45720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5791200"/>
            <a:ext cx="5486400" cy="54864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11580813"/>
            <a:ext cx="2971800" cy="609600"/>
          </a:xfrm>
          <a:prstGeom prst="rect">
            <a:avLst/>
          </a:prstGeom>
        </p:spPr>
        <p:txBody>
          <a:bodyPr/>
          <a:lstStyle/>
          <a:p>
            <a:fld id="{F7021451-1387-4CA6-816F-3879F97B5CBC}" type="slidenum">
              <a:rPr lang="en-US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635000" y="914400"/>
            <a:ext cx="8128000" cy="45720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5791200"/>
            <a:ext cx="5486400" cy="54864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11580813"/>
            <a:ext cx="2971800" cy="609600"/>
          </a:xfrm>
          <a:prstGeom prst="rect">
            <a:avLst/>
          </a:prstGeom>
        </p:spPr>
        <p:txBody>
          <a:bodyPr/>
          <a:lstStyle/>
          <a:p>
            <a:fld id="{F7021451-1387-4CA6-816F-3879F97B5CBC}" type="slidenum">
              <a:rPr lang="en-US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635000" y="914400"/>
            <a:ext cx="8128000" cy="45720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5791200"/>
            <a:ext cx="5486400" cy="54864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11580813"/>
            <a:ext cx="2971800" cy="609600"/>
          </a:xfrm>
          <a:prstGeom prst="rect">
            <a:avLst/>
          </a:prstGeom>
        </p:spPr>
        <p:txBody>
          <a:bodyPr/>
          <a:lstStyle/>
          <a:p>
            <a:fld id="{F7021451-1387-4CA6-816F-3879F97B5CBC}" type="slidenum">
              <a:rPr lang="en-US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635000" y="914400"/>
            <a:ext cx="8128000" cy="45720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5791200"/>
            <a:ext cx="5486400" cy="54864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11580813"/>
            <a:ext cx="2971800" cy="609600"/>
          </a:xfrm>
          <a:prstGeom prst="rect">
            <a:avLst/>
          </a:prstGeom>
        </p:spPr>
        <p:txBody>
          <a:bodyPr/>
          <a:lstStyle/>
          <a:p>
            <a:fld id="{F7021451-1387-4CA6-816F-3879F97B5CBC}" type="slidenum">
              <a:rPr lang="en-US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635000" y="914400"/>
            <a:ext cx="8128000" cy="45720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5791200"/>
            <a:ext cx="5486400" cy="54864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11580813"/>
            <a:ext cx="2971800" cy="609600"/>
          </a:xfrm>
          <a:prstGeom prst="rect">
            <a:avLst/>
          </a:prstGeom>
        </p:spPr>
        <p:txBody>
          <a:bodyPr/>
          <a:lstStyle/>
          <a:p>
            <a:fld id="{F7021451-1387-4CA6-816F-3879F97B5CBC}" type="slidenum">
              <a:rPr lang="en-US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635000" y="914400"/>
            <a:ext cx="8128000" cy="45720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5791200"/>
            <a:ext cx="5486400" cy="54864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11580813"/>
            <a:ext cx="2971800" cy="609600"/>
          </a:xfrm>
          <a:prstGeom prst="rect">
            <a:avLst/>
          </a:prstGeom>
        </p:spPr>
        <p:txBody>
          <a:bodyPr/>
          <a:lstStyle/>
          <a:p>
            <a:fld id="{F7021451-1387-4CA6-816F-3879F97B5CBC}" type="slidenum">
              <a:rPr lang="en-US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635000" y="914400"/>
            <a:ext cx="8128000" cy="45720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5791200"/>
            <a:ext cx="5486400" cy="54864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11580813"/>
            <a:ext cx="2971800" cy="609600"/>
          </a:xfrm>
          <a:prstGeom prst="rect">
            <a:avLst/>
          </a:prstGeom>
        </p:spPr>
        <p:txBody>
          <a:bodyPr/>
          <a:lstStyle/>
          <a:p>
            <a:fld id="{F7021451-1387-4CA6-816F-3879F97B5CBC}" type="slidenum">
              <a:rPr lang="en-US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635000" y="914400"/>
            <a:ext cx="8128000" cy="45720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5791200"/>
            <a:ext cx="5486400" cy="54864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11580813"/>
            <a:ext cx="2971800" cy="609600"/>
          </a:xfrm>
          <a:prstGeom prst="rect">
            <a:avLst/>
          </a:prstGeom>
        </p:spPr>
        <p:txBody>
          <a:bodyPr/>
          <a:lstStyle/>
          <a:p>
            <a:fld id="{F7021451-1387-4CA6-816F-3879F97B5CBC}" type="slidenum">
              <a:rPr lang="en-US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635000" y="914400"/>
            <a:ext cx="8128000" cy="45720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5791200"/>
            <a:ext cx="5486400" cy="54864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11580813"/>
            <a:ext cx="2971800" cy="609600"/>
          </a:xfrm>
          <a:prstGeom prst="rect">
            <a:avLst/>
          </a:prstGeom>
        </p:spPr>
        <p:txBody>
          <a:bodyPr/>
          <a:lstStyle/>
          <a:p>
            <a:fld id="{F7021451-1387-4CA6-816F-3879F97B5CBC}" type="slidenum">
              <a:rPr lang="en-US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635000" y="914400"/>
            <a:ext cx="8128000" cy="45720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5791200"/>
            <a:ext cx="5486400" cy="54864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11580813"/>
            <a:ext cx="2971800" cy="609600"/>
          </a:xfrm>
          <a:prstGeom prst="rect">
            <a:avLst/>
          </a:prstGeom>
        </p:spPr>
        <p:txBody>
          <a:bodyPr/>
          <a:lstStyle/>
          <a:p>
            <a:fld id="{F7021451-1387-4CA6-816F-3879F97B5CBC}" type="slidenum">
              <a:rPr lang="en-US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635000" y="914400"/>
            <a:ext cx="8128000" cy="45720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5791200"/>
            <a:ext cx="5486400" cy="54864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11580813"/>
            <a:ext cx="2971800" cy="609600"/>
          </a:xfrm>
          <a:prstGeom prst="rect">
            <a:avLst/>
          </a:prstGeom>
        </p:spPr>
        <p:txBody>
          <a:bodyPr/>
          <a:lstStyle/>
          <a:p>
            <a:fld id="{F7021451-1387-4CA6-816F-3879F97B5CBC}" type="slidenum">
              <a:rPr lang="en-US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18" Type="http://schemas.openxmlformats.org/officeDocument/2006/relationships/image" Target="../media/image24.pn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12" Type="http://schemas.openxmlformats.org/officeDocument/2006/relationships/image" Target="../media/image18.png"/><Relationship Id="rId17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17.png"/><Relationship Id="rId5" Type="http://schemas.openxmlformats.org/officeDocument/2006/relationships/image" Target="../media/image12.png"/><Relationship Id="rId15" Type="http://schemas.openxmlformats.org/officeDocument/2006/relationships/image" Target="../media/image21.png"/><Relationship Id="rId10" Type="http://schemas.openxmlformats.org/officeDocument/2006/relationships/image" Target="../media/image16.png"/><Relationship Id="rId4" Type="http://schemas.openxmlformats.org/officeDocument/2006/relationships/image" Target="../media/image2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75.png"/><Relationship Id="rId18" Type="http://schemas.openxmlformats.org/officeDocument/2006/relationships/image" Target="../media/image80.png"/><Relationship Id="rId26" Type="http://schemas.openxmlformats.org/officeDocument/2006/relationships/image" Target="../media/image88.png"/><Relationship Id="rId3" Type="http://schemas.openxmlformats.org/officeDocument/2006/relationships/image" Target="../media/image33.png"/><Relationship Id="rId21" Type="http://schemas.openxmlformats.org/officeDocument/2006/relationships/image" Target="../media/image83.png"/><Relationship Id="rId7" Type="http://schemas.openxmlformats.org/officeDocument/2006/relationships/image" Target="../media/image35.png"/><Relationship Id="rId12" Type="http://schemas.openxmlformats.org/officeDocument/2006/relationships/image" Target="../media/image74.png"/><Relationship Id="rId17" Type="http://schemas.openxmlformats.org/officeDocument/2006/relationships/image" Target="../media/image79.png"/><Relationship Id="rId25" Type="http://schemas.openxmlformats.org/officeDocument/2006/relationships/image" Target="../media/image87.png"/><Relationship Id="rId2" Type="http://schemas.openxmlformats.org/officeDocument/2006/relationships/notesSlide" Target="../notesSlides/notesSlide30.xml"/><Relationship Id="rId16" Type="http://schemas.openxmlformats.org/officeDocument/2006/relationships/image" Target="../media/image78.png"/><Relationship Id="rId20" Type="http://schemas.openxmlformats.org/officeDocument/2006/relationships/image" Target="../media/image8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73.png"/><Relationship Id="rId24" Type="http://schemas.openxmlformats.org/officeDocument/2006/relationships/image" Target="../media/image86.png"/><Relationship Id="rId5" Type="http://schemas.openxmlformats.org/officeDocument/2006/relationships/image" Target="../media/image34.png"/><Relationship Id="rId15" Type="http://schemas.openxmlformats.org/officeDocument/2006/relationships/image" Target="../media/image77.png"/><Relationship Id="rId23" Type="http://schemas.openxmlformats.org/officeDocument/2006/relationships/image" Target="../media/image85.png"/><Relationship Id="rId10" Type="http://schemas.openxmlformats.org/officeDocument/2006/relationships/image" Target="../media/image43.png"/><Relationship Id="rId19" Type="http://schemas.openxmlformats.org/officeDocument/2006/relationships/image" Target="../media/image81.png"/><Relationship Id="rId4" Type="http://schemas.openxmlformats.org/officeDocument/2006/relationships/image" Target="../media/image8.png"/><Relationship Id="rId9" Type="http://schemas.openxmlformats.org/officeDocument/2006/relationships/image" Target="../media/image72.png"/><Relationship Id="rId14" Type="http://schemas.openxmlformats.org/officeDocument/2006/relationships/image" Target="../media/image76.png"/><Relationship Id="rId22" Type="http://schemas.openxmlformats.org/officeDocument/2006/relationships/image" Target="../media/image84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13" Type="http://schemas.openxmlformats.org/officeDocument/2006/relationships/image" Target="../media/image93.png"/><Relationship Id="rId18" Type="http://schemas.openxmlformats.org/officeDocument/2006/relationships/image" Target="../media/image96.png"/><Relationship Id="rId26" Type="http://schemas.openxmlformats.org/officeDocument/2006/relationships/image" Target="../media/image104.png"/><Relationship Id="rId3" Type="http://schemas.openxmlformats.org/officeDocument/2006/relationships/image" Target="../media/image33.png"/><Relationship Id="rId21" Type="http://schemas.openxmlformats.org/officeDocument/2006/relationships/image" Target="../media/image99.png"/><Relationship Id="rId7" Type="http://schemas.openxmlformats.org/officeDocument/2006/relationships/image" Target="../media/image35.png"/><Relationship Id="rId12" Type="http://schemas.openxmlformats.org/officeDocument/2006/relationships/image" Target="../media/image92.png"/><Relationship Id="rId17" Type="http://schemas.openxmlformats.org/officeDocument/2006/relationships/image" Target="../media/image50.png"/><Relationship Id="rId25" Type="http://schemas.openxmlformats.org/officeDocument/2006/relationships/image" Target="../media/image103.png"/><Relationship Id="rId2" Type="http://schemas.openxmlformats.org/officeDocument/2006/relationships/notesSlide" Target="../notesSlides/notesSlide31.xml"/><Relationship Id="rId16" Type="http://schemas.openxmlformats.org/officeDocument/2006/relationships/image" Target="../media/image95.png"/><Relationship Id="rId20" Type="http://schemas.openxmlformats.org/officeDocument/2006/relationships/image" Target="../media/image9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30.png"/><Relationship Id="rId24" Type="http://schemas.openxmlformats.org/officeDocument/2006/relationships/image" Target="../media/image102.png"/><Relationship Id="rId5" Type="http://schemas.openxmlformats.org/officeDocument/2006/relationships/image" Target="../media/image34.png"/><Relationship Id="rId15" Type="http://schemas.openxmlformats.org/officeDocument/2006/relationships/image" Target="../media/image80.png"/><Relationship Id="rId23" Type="http://schemas.openxmlformats.org/officeDocument/2006/relationships/image" Target="../media/image101.png"/><Relationship Id="rId28" Type="http://schemas.openxmlformats.org/officeDocument/2006/relationships/image" Target="../media/image43.png"/><Relationship Id="rId10" Type="http://schemas.openxmlformats.org/officeDocument/2006/relationships/image" Target="../media/image91.png"/><Relationship Id="rId19" Type="http://schemas.openxmlformats.org/officeDocument/2006/relationships/image" Target="../media/image97.png"/><Relationship Id="rId4" Type="http://schemas.openxmlformats.org/officeDocument/2006/relationships/image" Target="../media/image8.png"/><Relationship Id="rId9" Type="http://schemas.openxmlformats.org/officeDocument/2006/relationships/image" Target="../media/image90.png"/><Relationship Id="rId14" Type="http://schemas.openxmlformats.org/officeDocument/2006/relationships/image" Target="../media/image94.png"/><Relationship Id="rId22" Type="http://schemas.openxmlformats.org/officeDocument/2006/relationships/image" Target="../media/image100.png"/><Relationship Id="rId27" Type="http://schemas.openxmlformats.org/officeDocument/2006/relationships/image" Target="../media/image105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13" Type="http://schemas.openxmlformats.org/officeDocument/2006/relationships/image" Target="../media/image97.png"/><Relationship Id="rId18" Type="http://schemas.openxmlformats.org/officeDocument/2006/relationships/image" Target="../media/image105.png"/><Relationship Id="rId3" Type="http://schemas.openxmlformats.org/officeDocument/2006/relationships/image" Target="../media/image33.png"/><Relationship Id="rId21" Type="http://schemas.openxmlformats.org/officeDocument/2006/relationships/image" Target="../media/image80.png"/><Relationship Id="rId7" Type="http://schemas.openxmlformats.org/officeDocument/2006/relationships/image" Target="../media/image35.png"/><Relationship Id="rId12" Type="http://schemas.openxmlformats.org/officeDocument/2006/relationships/image" Target="../media/image96.png"/><Relationship Id="rId17" Type="http://schemas.openxmlformats.org/officeDocument/2006/relationships/image" Target="../media/image100.png"/><Relationship Id="rId25" Type="http://schemas.openxmlformats.org/officeDocument/2006/relationships/image" Target="../media/image102.png"/><Relationship Id="rId2" Type="http://schemas.openxmlformats.org/officeDocument/2006/relationships/notesSlide" Target="../notesSlides/notesSlide32.xml"/><Relationship Id="rId16" Type="http://schemas.openxmlformats.org/officeDocument/2006/relationships/image" Target="../media/image95.png"/><Relationship Id="rId20" Type="http://schemas.openxmlformats.org/officeDocument/2006/relationships/image" Target="../media/image9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94.png"/><Relationship Id="rId24" Type="http://schemas.openxmlformats.org/officeDocument/2006/relationships/image" Target="../media/image104.png"/><Relationship Id="rId5" Type="http://schemas.openxmlformats.org/officeDocument/2006/relationships/image" Target="../media/image34.png"/><Relationship Id="rId15" Type="http://schemas.openxmlformats.org/officeDocument/2006/relationships/image" Target="../media/image99.png"/><Relationship Id="rId23" Type="http://schemas.openxmlformats.org/officeDocument/2006/relationships/image" Target="../media/image103.png"/><Relationship Id="rId10" Type="http://schemas.openxmlformats.org/officeDocument/2006/relationships/image" Target="../media/image93.png"/><Relationship Id="rId19" Type="http://schemas.openxmlformats.org/officeDocument/2006/relationships/image" Target="../media/image90.png"/><Relationship Id="rId4" Type="http://schemas.openxmlformats.org/officeDocument/2006/relationships/image" Target="../media/image8.png"/><Relationship Id="rId9" Type="http://schemas.openxmlformats.org/officeDocument/2006/relationships/image" Target="../media/image92.png"/><Relationship Id="rId14" Type="http://schemas.openxmlformats.org/officeDocument/2006/relationships/image" Target="../media/image98.png"/><Relationship Id="rId22" Type="http://schemas.openxmlformats.org/officeDocument/2006/relationships/image" Target="../media/image106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111.png"/><Relationship Id="rId18" Type="http://schemas.openxmlformats.org/officeDocument/2006/relationships/image" Target="../media/image116.png"/><Relationship Id="rId26" Type="http://schemas.openxmlformats.org/officeDocument/2006/relationships/image" Target="../media/image124.png"/><Relationship Id="rId3" Type="http://schemas.openxmlformats.org/officeDocument/2006/relationships/image" Target="../media/image33.png"/><Relationship Id="rId21" Type="http://schemas.openxmlformats.org/officeDocument/2006/relationships/image" Target="../media/image119.png"/><Relationship Id="rId34" Type="http://schemas.openxmlformats.org/officeDocument/2006/relationships/image" Target="../media/image132.png"/><Relationship Id="rId7" Type="http://schemas.openxmlformats.org/officeDocument/2006/relationships/image" Target="../media/image35.png"/><Relationship Id="rId12" Type="http://schemas.openxmlformats.org/officeDocument/2006/relationships/image" Target="../media/image110.png"/><Relationship Id="rId17" Type="http://schemas.openxmlformats.org/officeDocument/2006/relationships/image" Target="../media/image115.png"/><Relationship Id="rId25" Type="http://schemas.openxmlformats.org/officeDocument/2006/relationships/image" Target="../media/image123.png"/><Relationship Id="rId33" Type="http://schemas.openxmlformats.org/officeDocument/2006/relationships/image" Target="../media/image131.png"/><Relationship Id="rId38" Type="http://schemas.openxmlformats.org/officeDocument/2006/relationships/image" Target="../media/image136.png"/><Relationship Id="rId2" Type="http://schemas.openxmlformats.org/officeDocument/2006/relationships/notesSlide" Target="../notesSlides/notesSlide33.xml"/><Relationship Id="rId16" Type="http://schemas.openxmlformats.org/officeDocument/2006/relationships/image" Target="../media/image114.png"/><Relationship Id="rId20" Type="http://schemas.openxmlformats.org/officeDocument/2006/relationships/image" Target="../media/image118.png"/><Relationship Id="rId29" Type="http://schemas.openxmlformats.org/officeDocument/2006/relationships/image" Target="../media/image1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09.png"/><Relationship Id="rId24" Type="http://schemas.openxmlformats.org/officeDocument/2006/relationships/image" Target="../media/image122.png"/><Relationship Id="rId32" Type="http://schemas.openxmlformats.org/officeDocument/2006/relationships/image" Target="../media/image130.png"/><Relationship Id="rId37" Type="http://schemas.openxmlformats.org/officeDocument/2006/relationships/image" Target="../media/image135.png"/><Relationship Id="rId5" Type="http://schemas.openxmlformats.org/officeDocument/2006/relationships/image" Target="../media/image34.png"/><Relationship Id="rId15" Type="http://schemas.openxmlformats.org/officeDocument/2006/relationships/image" Target="../media/image113.png"/><Relationship Id="rId23" Type="http://schemas.openxmlformats.org/officeDocument/2006/relationships/image" Target="../media/image121.png"/><Relationship Id="rId28" Type="http://schemas.openxmlformats.org/officeDocument/2006/relationships/image" Target="../media/image126.png"/><Relationship Id="rId36" Type="http://schemas.openxmlformats.org/officeDocument/2006/relationships/image" Target="../media/image134.png"/><Relationship Id="rId10" Type="http://schemas.openxmlformats.org/officeDocument/2006/relationships/image" Target="../media/image108.png"/><Relationship Id="rId19" Type="http://schemas.openxmlformats.org/officeDocument/2006/relationships/image" Target="../media/image117.png"/><Relationship Id="rId31" Type="http://schemas.openxmlformats.org/officeDocument/2006/relationships/image" Target="../media/image129.png"/><Relationship Id="rId4" Type="http://schemas.openxmlformats.org/officeDocument/2006/relationships/image" Target="../media/image8.png"/><Relationship Id="rId9" Type="http://schemas.openxmlformats.org/officeDocument/2006/relationships/image" Target="../media/image107.png"/><Relationship Id="rId14" Type="http://schemas.openxmlformats.org/officeDocument/2006/relationships/image" Target="../media/image112.png"/><Relationship Id="rId22" Type="http://schemas.openxmlformats.org/officeDocument/2006/relationships/image" Target="../media/image120.png"/><Relationship Id="rId27" Type="http://schemas.openxmlformats.org/officeDocument/2006/relationships/image" Target="../media/image125.png"/><Relationship Id="rId30" Type="http://schemas.openxmlformats.org/officeDocument/2006/relationships/image" Target="../media/image128.png"/><Relationship Id="rId35" Type="http://schemas.openxmlformats.org/officeDocument/2006/relationships/image" Target="../media/image13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144.png"/><Relationship Id="rId18" Type="http://schemas.openxmlformats.org/officeDocument/2006/relationships/image" Target="../media/image149.png"/><Relationship Id="rId3" Type="http://schemas.openxmlformats.org/officeDocument/2006/relationships/image" Target="../media/image137.png"/><Relationship Id="rId7" Type="http://schemas.openxmlformats.org/officeDocument/2006/relationships/image" Target="../media/image139.png"/><Relationship Id="rId12" Type="http://schemas.openxmlformats.org/officeDocument/2006/relationships/image" Target="../media/image143.png"/><Relationship Id="rId17" Type="http://schemas.openxmlformats.org/officeDocument/2006/relationships/image" Target="../media/image148.png"/><Relationship Id="rId2" Type="http://schemas.openxmlformats.org/officeDocument/2006/relationships/notesSlide" Target="../notesSlides/notesSlide35.xml"/><Relationship Id="rId16" Type="http://schemas.openxmlformats.org/officeDocument/2006/relationships/image" Target="../media/image1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42.png"/><Relationship Id="rId5" Type="http://schemas.openxmlformats.org/officeDocument/2006/relationships/image" Target="../media/image138.png"/><Relationship Id="rId15" Type="http://schemas.openxmlformats.org/officeDocument/2006/relationships/image" Target="../media/image146.png"/><Relationship Id="rId10" Type="http://schemas.openxmlformats.org/officeDocument/2006/relationships/image" Target="../media/image141.png"/><Relationship Id="rId4" Type="http://schemas.openxmlformats.org/officeDocument/2006/relationships/image" Target="../media/image8.png"/><Relationship Id="rId9" Type="http://schemas.openxmlformats.org/officeDocument/2006/relationships/image" Target="../media/image140.png"/><Relationship Id="rId14" Type="http://schemas.openxmlformats.org/officeDocument/2006/relationships/image" Target="../media/image14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151.png"/><Relationship Id="rId3" Type="http://schemas.openxmlformats.org/officeDocument/2006/relationships/image" Target="../media/image33.png"/><Relationship Id="rId7" Type="http://schemas.openxmlformats.org/officeDocument/2006/relationships/image" Target="../media/image35.png"/><Relationship Id="rId12" Type="http://schemas.openxmlformats.org/officeDocument/2006/relationships/image" Target="../media/image15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26.png"/><Relationship Id="rId5" Type="http://schemas.openxmlformats.org/officeDocument/2006/relationships/image" Target="../media/image34.png"/><Relationship Id="rId10" Type="http://schemas.openxmlformats.org/officeDocument/2006/relationships/image" Target="../media/image113.png"/><Relationship Id="rId4" Type="http://schemas.openxmlformats.org/officeDocument/2006/relationships/image" Target="../media/image8.png"/><Relationship Id="rId9" Type="http://schemas.openxmlformats.org/officeDocument/2006/relationships/image" Target="../media/image107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3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07.png"/><Relationship Id="rId5" Type="http://schemas.openxmlformats.org/officeDocument/2006/relationships/image" Target="../media/image34.png"/><Relationship Id="rId10" Type="http://schemas.openxmlformats.org/officeDocument/2006/relationships/image" Target="../media/image126.png"/><Relationship Id="rId4" Type="http://schemas.openxmlformats.org/officeDocument/2006/relationships/image" Target="../media/image8.png"/><Relationship Id="rId9" Type="http://schemas.openxmlformats.org/officeDocument/2006/relationships/image" Target="../media/image11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0.png"/><Relationship Id="rId3" Type="http://schemas.openxmlformats.org/officeDocument/2006/relationships/image" Target="../media/image1.png"/><Relationship Id="rId7" Type="http://schemas.openxmlformats.org/officeDocument/2006/relationships/image" Target="../media/image25.png"/><Relationship Id="rId12" Type="http://schemas.openxmlformats.org/officeDocument/2006/relationships/image" Target="../media/image2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28.png"/><Relationship Id="rId5" Type="http://schemas.openxmlformats.org/officeDocument/2006/relationships/image" Target="../media/image12.png"/><Relationship Id="rId15" Type="http://schemas.openxmlformats.org/officeDocument/2006/relationships/image" Target="../media/image32.png"/><Relationship Id="rId10" Type="http://schemas.openxmlformats.org/officeDocument/2006/relationships/image" Target="../media/image13.png"/><Relationship Id="rId4" Type="http://schemas.openxmlformats.org/officeDocument/2006/relationships/image" Target="../media/image2.png"/><Relationship Id="rId9" Type="http://schemas.openxmlformats.org/officeDocument/2006/relationships/image" Target="../media/image27.png"/><Relationship Id="rId14" Type="http://schemas.openxmlformats.org/officeDocument/2006/relationships/image" Target="../media/image3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29.png"/><Relationship Id="rId18" Type="http://schemas.openxmlformats.org/officeDocument/2006/relationships/image" Target="../media/image45.png"/><Relationship Id="rId3" Type="http://schemas.openxmlformats.org/officeDocument/2006/relationships/image" Target="../media/image33.png"/><Relationship Id="rId21" Type="http://schemas.openxmlformats.org/officeDocument/2006/relationships/image" Target="../media/image47.png"/><Relationship Id="rId7" Type="http://schemas.openxmlformats.org/officeDocument/2006/relationships/image" Target="../media/image35.png"/><Relationship Id="rId12" Type="http://schemas.openxmlformats.org/officeDocument/2006/relationships/image" Target="../media/image40.png"/><Relationship Id="rId17" Type="http://schemas.openxmlformats.org/officeDocument/2006/relationships/image" Target="../media/image44.png"/><Relationship Id="rId25" Type="http://schemas.openxmlformats.org/officeDocument/2006/relationships/image" Target="../media/image50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43.png"/><Relationship Id="rId20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39.png"/><Relationship Id="rId24" Type="http://schemas.openxmlformats.org/officeDocument/2006/relationships/image" Target="../media/image49.png"/><Relationship Id="rId5" Type="http://schemas.openxmlformats.org/officeDocument/2006/relationships/image" Target="../media/image34.png"/><Relationship Id="rId15" Type="http://schemas.openxmlformats.org/officeDocument/2006/relationships/image" Target="../media/image42.png"/><Relationship Id="rId23" Type="http://schemas.openxmlformats.org/officeDocument/2006/relationships/image" Target="../media/image31.png"/><Relationship Id="rId10" Type="http://schemas.openxmlformats.org/officeDocument/2006/relationships/image" Target="../media/image38.png"/><Relationship Id="rId19" Type="http://schemas.openxmlformats.org/officeDocument/2006/relationships/image" Target="../media/image32.png"/><Relationship Id="rId4" Type="http://schemas.openxmlformats.org/officeDocument/2006/relationships/image" Target="../media/image8.png"/><Relationship Id="rId9" Type="http://schemas.openxmlformats.org/officeDocument/2006/relationships/image" Target="../media/image37.png"/><Relationship Id="rId14" Type="http://schemas.openxmlformats.org/officeDocument/2006/relationships/image" Target="../media/image41.png"/><Relationship Id="rId22" Type="http://schemas.openxmlformats.org/officeDocument/2006/relationships/image" Target="../media/image4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5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5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5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1700" y="1433513"/>
            <a:ext cx="228600" cy="2286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86400" y="3862387"/>
            <a:ext cx="1219200" cy="381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38400" y="4357688"/>
            <a:ext cx="7315200" cy="10668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6248400"/>
            <a:ext cx="12192000" cy="609600"/>
          </a:xfrm>
          <a:prstGeom prst="rect">
            <a:avLst/>
          </a:prstGeom>
        </p:spPr>
      </p:pic>
      <p:sp>
        <p:nvSpPr>
          <p:cNvPr id="9" name="Text 0"/>
          <p:cNvSpPr/>
          <p:nvPr/>
        </p:nvSpPr>
        <p:spPr>
          <a:xfrm>
            <a:off x="2438400" y="2033588"/>
            <a:ext cx="7315200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600"/>
              </a:lnSpc>
              <a:buNone/>
            </a:pPr>
            <a:r>
              <a:rPr lang="en-US" sz="3600" b="1" dirty="0">
                <a:solidFill>
                  <a:srgbClr val="1F2937"/>
                </a:solidFill>
                <a:latin typeface="HY견고딕" pitchFamily="18" charset="-127"/>
                <a:ea typeface="HY견고딕" pitchFamily="18" charset="-127"/>
                <a:cs typeface="ui-sans-serif" pitchFamily="34" charset="-120"/>
              </a:rPr>
              <a:t>MES 기반 음료 제조 공정 관리 </a:t>
            </a:r>
            <a:endParaRPr lang="en-US" sz="3600" b="1" dirty="0" smtClean="0">
              <a:solidFill>
                <a:srgbClr val="1F2937"/>
              </a:solidFill>
              <a:latin typeface="HY견고딕" pitchFamily="18" charset="-127"/>
              <a:ea typeface="HY견고딕" pitchFamily="18" charset="-127"/>
              <a:cs typeface="ui-sans-serif" pitchFamily="34" charset="-120"/>
            </a:endParaRPr>
          </a:p>
          <a:p>
            <a:pPr marL="0" indent="0" algn="ctr">
              <a:lnSpc>
                <a:spcPts val="3600"/>
              </a:lnSpc>
              <a:buNone/>
            </a:pPr>
            <a:r>
              <a:rPr lang="en-US" sz="3600" b="1" dirty="0" smtClean="0">
                <a:solidFill>
                  <a:srgbClr val="1F2937"/>
                </a:solidFill>
                <a:latin typeface="HY견고딕" pitchFamily="18" charset="-127"/>
                <a:ea typeface="HY견고딕" pitchFamily="18" charset="-127"/>
                <a:cs typeface="ui-sans-serif" pitchFamily="34" charset="-120"/>
              </a:rPr>
              <a:t>시스템</a:t>
            </a:r>
            <a:endParaRPr lang="en-US" sz="3600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0" name="Text 1"/>
          <p:cNvSpPr/>
          <p:nvPr/>
        </p:nvSpPr>
        <p:spPr>
          <a:xfrm>
            <a:off x="1706880" y="3100388"/>
            <a:ext cx="877824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8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제조 실행 시스템(Manufacturing Execution System) </a:t>
            </a:r>
            <a:r>
              <a:rPr lang="en-US" sz="1800" dirty="0" smtClean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3차 </a:t>
            </a:r>
            <a:r>
              <a:rPr lang="en-US" sz="18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프로젝트</a:t>
            </a:r>
            <a:endParaRPr lang="en-US" sz="1800" dirty="0"/>
          </a:p>
        </p:txBody>
      </p:sp>
      <p:sp>
        <p:nvSpPr>
          <p:cNvPr id="11" name="Text 2"/>
          <p:cNvSpPr/>
          <p:nvPr/>
        </p:nvSpPr>
        <p:spPr>
          <a:xfrm>
            <a:off x="2667000" y="4586288"/>
            <a:ext cx="68580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팀명: </a:t>
            </a:r>
            <a:r>
              <a:rPr lang="en-US" sz="1500" b="1" dirty="0" smtClean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또야또야 </a:t>
            </a:r>
            <a:r>
              <a:rPr lang="en-US" sz="15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V3.25</a:t>
            </a:r>
            <a:endParaRPr lang="en-US" sz="15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" name="Text 3"/>
          <p:cNvSpPr/>
          <p:nvPr/>
        </p:nvSpPr>
        <p:spPr>
          <a:xfrm>
            <a:off x="2667000" y="4929188"/>
            <a:ext cx="68580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팀원</a:t>
            </a:r>
            <a:r>
              <a:rPr lang="en-US" sz="1350" b="1" dirty="0" smtClean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: </a:t>
            </a:r>
            <a:r>
              <a:rPr lang="en-US" sz="1350" dirty="0" smtClean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sz="13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김우영 / 심재원 / 양승국 / </a:t>
            </a:r>
            <a:r>
              <a:rPr lang="ko-KR" altLang="en-US" sz="1350" dirty="0" smtClean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하용군 </a:t>
            </a:r>
            <a:r>
              <a:rPr lang="en-US" altLang="ko-KR" sz="1350" dirty="0" smtClean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/ </a:t>
            </a:r>
            <a:r>
              <a:rPr lang="ko-KR" altLang="en-US" sz="1350" dirty="0" smtClean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김동현</a:t>
            </a:r>
            <a:endParaRPr lang="en-US" sz="13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725805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962150" cy="14859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86900" y="5029200"/>
            <a:ext cx="2705100" cy="36576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15500" y="1428750"/>
            <a:ext cx="1524000" cy="15240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2000" y="5200650"/>
            <a:ext cx="914400" cy="914400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4085117" y="2778826"/>
            <a:ext cx="346761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 smtClean="0">
                <a:solidFill>
                  <a:srgbClr val="0070C0"/>
                </a:solidFill>
                <a:latin typeface="HY견고딕" pitchFamily="18" charset="-127"/>
                <a:ea typeface="HY견고딕" pitchFamily="18" charset="-127"/>
              </a:rPr>
              <a:t>스토리 보드</a:t>
            </a:r>
            <a:endParaRPr lang="ko-KR" altLang="en-US" sz="4800" dirty="0">
              <a:solidFill>
                <a:srgbClr val="0070C0"/>
              </a:solidFill>
              <a:latin typeface="HY견고딕" pitchFamily="18" charset="-127"/>
              <a:ea typeface="HY견고딕" pitchFamily="18" charset="-127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2950" y="5695950"/>
            <a:ext cx="190500" cy="266700"/>
          </a:xfrm>
          <a:prstGeom prst="rect">
            <a:avLst/>
          </a:prstGeom>
        </p:spPr>
      </p:pic>
      <p:pic>
        <p:nvPicPr>
          <p:cNvPr id="29" name="Image 27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6248400"/>
            <a:ext cx="12192000" cy="609600"/>
          </a:xfrm>
          <a:prstGeom prst="rect">
            <a:avLst/>
          </a:prstGeom>
        </p:spPr>
      </p:pic>
      <p:sp>
        <p:nvSpPr>
          <p:cNvPr id="30" name="Text 0"/>
          <p:cNvSpPr/>
          <p:nvPr/>
        </p:nvSpPr>
        <p:spPr>
          <a:xfrm>
            <a:off x="457200" y="152400"/>
            <a:ext cx="112776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ko-KR" altLang="en-US" sz="2700" dirty="0" smtClean="0">
                <a:latin typeface="HY견고딕" pitchFamily="18" charset="-127"/>
                <a:ea typeface="HY견고딕" pitchFamily="18" charset="-127"/>
              </a:rPr>
              <a:t>로그인 페이지</a:t>
            </a:r>
            <a:endParaRPr lang="en-US" sz="2700" dirty="0"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34818" name="Picture 2" descr="C:\Users\admin\Desktop\스토리보드캡쳐\image1.png"/>
          <p:cNvPicPr>
            <a:picLocks noChangeAspect="1" noChangeArrowheads="1"/>
          </p:cNvPicPr>
          <p:nvPr/>
        </p:nvPicPr>
        <p:blipFill>
          <a:blip r:embed="rId8"/>
          <a:stretch>
            <a:fillRect/>
          </a:stretch>
        </p:blipFill>
        <p:spPr bwMode="auto">
          <a:xfrm>
            <a:off x="1150018" y="725699"/>
            <a:ext cx="8939463" cy="551047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52400"/>
            <a:ext cx="12192000" cy="685800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2950" y="5695950"/>
            <a:ext cx="190500" cy="266700"/>
          </a:xfrm>
          <a:prstGeom prst="rect">
            <a:avLst/>
          </a:prstGeom>
        </p:spPr>
      </p:pic>
      <p:pic>
        <p:nvPicPr>
          <p:cNvPr id="29" name="Image 27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6248400"/>
            <a:ext cx="12192000" cy="609600"/>
          </a:xfrm>
          <a:prstGeom prst="rect">
            <a:avLst/>
          </a:prstGeom>
        </p:spPr>
      </p:pic>
      <p:sp>
        <p:nvSpPr>
          <p:cNvPr id="30" name="Text 0"/>
          <p:cNvSpPr/>
          <p:nvPr/>
        </p:nvSpPr>
        <p:spPr>
          <a:xfrm>
            <a:off x="457200" y="152400"/>
            <a:ext cx="112776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ko-KR" altLang="en-US" sz="2700" smtClean="0">
                <a:latin typeface="HY견고딕" pitchFamily="18" charset="-127"/>
                <a:ea typeface="HY견고딕" pitchFamily="18" charset="-127"/>
              </a:rPr>
              <a:t>헤더</a:t>
            </a:r>
            <a:endParaRPr lang="en-US" sz="2700" dirty="0"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34818" name="Picture 2" descr="C:\Users\admin\Desktop\스토리보드캡쳐\image1.png"/>
          <p:cNvPicPr>
            <a:picLocks noChangeAspect="1" noChangeArrowheads="1"/>
          </p:cNvPicPr>
          <p:nvPr/>
        </p:nvPicPr>
        <p:blipFill>
          <a:blip r:embed="rId8"/>
          <a:stretch>
            <a:fillRect/>
          </a:stretch>
        </p:blipFill>
        <p:spPr bwMode="auto">
          <a:xfrm>
            <a:off x="1150018" y="1270631"/>
            <a:ext cx="8939463" cy="442061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2950" y="5695950"/>
            <a:ext cx="190500" cy="266700"/>
          </a:xfrm>
          <a:prstGeom prst="rect">
            <a:avLst/>
          </a:prstGeom>
        </p:spPr>
      </p:pic>
      <p:pic>
        <p:nvPicPr>
          <p:cNvPr id="29" name="Image 27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6248400"/>
            <a:ext cx="12192000" cy="609600"/>
          </a:xfrm>
          <a:prstGeom prst="rect">
            <a:avLst/>
          </a:prstGeom>
        </p:spPr>
      </p:pic>
      <p:sp>
        <p:nvSpPr>
          <p:cNvPr id="30" name="Text 0"/>
          <p:cNvSpPr/>
          <p:nvPr/>
        </p:nvSpPr>
        <p:spPr>
          <a:xfrm>
            <a:off x="457200" y="152400"/>
            <a:ext cx="112776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ko-KR" altLang="en-US" sz="2700" dirty="0" smtClean="0">
                <a:latin typeface="HY견고딕" pitchFamily="18" charset="-127"/>
                <a:ea typeface="HY견고딕" pitchFamily="18" charset="-127"/>
              </a:rPr>
              <a:t>대시 보드 </a:t>
            </a:r>
            <a:endParaRPr lang="en-US" sz="2700" dirty="0"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34818" name="Picture 2" descr="C:\Users\admin\Desktop\스토리보드캡쳐\image1.png"/>
          <p:cNvPicPr>
            <a:picLocks noChangeAspect="1" noChangeArrowheads="1"/>
          </p:cNvPicPr>
          <p:nvPr/>
        </p:nvPicPr>
        <p:blipFill>
          <a:blip r:embed="rId8"/>
          <a:stretch>
            <a:fillRect/>
          </a:stretch>
        </p:blipFill>
        <p:spPr bwMode="auto">
          <a:xfrm>
            <a:off x="1184697" y="712127"/>
            <a:ext cx="8870105" cy="553762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2950" y="5695950"/>
            <a:ext cx="190500" cy="266700"/>
          </a:xfrm>
          <a:prstGeom prst="rect">
            <a:avLst/>
          </a:prstGeom>
        </p:spPr>
      </p:pic>
      <p:pic>
        <p:nvPicPr>
          <p:cNvPr id="29" name="Image 27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6248400"/>
            <a:ext cx="12192000" cy="609600"/>
          </a:xfrm>
          <a:prstGeom prst="rect">
            <a:avLst/>
          </a:prstGeom>
        </p:spPr>
      </p:pic>
      <p:sp>
        <p:nvSpPr>
          <p:cNvPr id="30" name="Text 0"/>
          <p:cNvSpPr/>
          <p:nvPr/>
        </p:nvSpPr>
        <p:spPr>
          <a:xfrm>
            <a:off x="457200" y="152400"/>
            <a:ext cx="112776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ko-KR" altLang="en-US" sz="2700" dirty="0" smtClean="0">
                <a:latin typeface="HY견고딕" pitchFamily="18" charset="-127"/>
                <a:ea typeface="HY견고딕" pitchFamily="18" charset="-127"/>
              </a:rPr>
              <a:t>생산 목표</a:t>
            </a:r>
            <a:endParaRPr lang="en-US" sz="2700" dirty="0"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34818" name="Picture 2" descr="C:\Users\admin\Desktop\스토리보드캡쳐\image1.png"/>
          <p:cNvPicPr>
            <a:picLocks noChangeAspect="1" noChangeArrowheads="1"/>
          </p:cNvPicPr>
          <p:nvPr/>
        </p:nvPicPr>
        <p:blipFill>
          <a:blip r:embed="rId8"/>
          <a:stretch>
            <a:fillRect/>
          </a:stretch>
        </p:blipFill>
        <p:spPr bwMode="auto">
          <a:xfrm>
            <a:off x="1192119" y="712126"/>
            <a:ext cx="8855261" cy="553762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2950" y="5695950"/>
            <a:ext cx="190500" cy="266700"/>
          </a:xfrm>
          <a:prstGeom prst="rect">
            <a:avLst/>
          </a:prstGeom>
        </p:spPr>
      </p:pic>
      <p:pic>
        <p:nvPicPr>
          <p:cNvPr id="29" name="Image 27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6248400"/>
            <a:ext cx="12192000" cy="609600"/>
          </a:xfrm>
          <a:prstGeom prst="rect">
            <a:avLst/>
          </a:prstGeom>
        </p:spPr>
      </p:pic>
      <p:sp>
        <p:nvSpPr>
          <p:cNvPr id="30" name="Text 0"/>
          <p:cNvSpPr/>
          <p:nvPr/>
        </p:nvSpPr>
        <p:spPr>
          <a:xfrm>
            <a:off x="457200" y="152400"/>
            <a:ext cx="112776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ko-KR" altLang="en-US" sz="2700" dirty="0" smtClean="0">
                <a:latin typeface="HY견고딕" pitchFamily="18" charset="-127"/>
                <a:ea typeface="HY견고딕" pitchFamily="18" charset="-127"/>
              </a:rPr>
              <a:t>생산 지시</a:t>
            </a:r>
            <a:endParaRPr lang="en-US" sz="2700" dirty="0"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34818" name="Picture 2" descr="C:\Users\admin\Desktop\스토리보드캡쳐\image1.png"/>
          <p:cNvPicPr>
            <a:picLocks noChangeAspect="1" noChangeArrowheads="1"/>
          </p:cNvPicPr>
          <p:nvPr/>
        </p:nvPicPr>
        <p:blipFill>
          <a:blip r:embed="rId8"/>
          <a:stretch>
            <a:fillRect/>
          </a:stretch>
        </p:blipFill>
        <p:spPr bwMode="auto">
          <a:xfrm>
            <a:off x="1150018" y="742999"/>
            <a:ext cx="8939463" cy="547587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2950" y="5695950"/>
            <a:ext cx="190500" cy="266700"/>
          </a:xfrm>
          <a:prstGeom prst="rect">
            <a:avLst/>
          </a:prstGeom>
        </p:spPr>
      </p:pic>
      <p:pic>
        <p:nvPicPr>
          <p:cNvPr id="29" name="Image 27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6248400"/>
            <a:ext cx="12192000" cy="609600"/>
          </a:xfrm>
          <a:prstGeom prst="rect">
            <a:avLst/>
          </a:prstGeom>
        </p:spPr>
      </p:pic>
      <p:sp>
        <p:nvSpPr>
          <p:cNvPr id="30" name="Text 0"/>
          <p:cNvSpPr/>
          <p:nvPr/>
        </p:nvSpPr>
        <p:spPr>
          <a:xfrm>
            <a:off x="457200" y="152400"/>
            <a:ext cx="112776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ko-KR" altLang="en-US" sz="2700" dirty="0" smtClean="0">
                <a:latin typeface="HY견고딕" pitchFamily="18" charset="-127"/>
                <a:ea typeface="HY견고딕" pitchFamily="18" charset="-127"/>
              </a:rPr>
              <a:t>작업 실적</a:t>
            </a:r>
            <a:endParaRPr lang="en-US" sz="2700" dirty="0"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34818" name="Picture 2" descr="C:\Users\admin\Desktop\스토리보드캡쳐\image1.png"/>
          <p:cNvPicPr>
            <a:picLocks noChangeAspect="1" noChangeArrowheads="1"/>
          </p:cNvPicPr>
          <p:nvPr/>
        </p:nvPicPr>
        <p:blipFill>
          <a:blip r:embed="rId8"/>
          <a:stretch>
            <a:fillRect/>
          </a:stretch>
        </p:blipFill>
        <p:spPr bwMode="auto">
          <a:xfrm>
            <a:off x="1248869" y="786269"/>
            <a:ext cx="8741760" cy="538933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2950" y="5695950"/>
            <a:ext cx="190500" cy="266700"/>
          </a:xfrm>
          <a:prstGeom prst="rect">
            <a:avLst/>
          </a:prstGeom>
        </p:spPr>
      </p:pic>
      <p:pic>
        <p:nvPicPr>
          <p:cNvPr id="29" name="Image 27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6248400"/>
            <a:ext cx="12192000" cy="609600"/>
          </a:xfrm>
          <a:prstGeom prst="rect">
            <a:avLst/>
          </a:prstGeom>
        </p:spPr>
      </p:pic>
      <p:sp>
        <p:nvSpPr>
          <p:cNvPr id="30" name="Text 0"/>
          <p:cNvSpPr/>
          <p:nvPr/>
        </p:nvSpPr>
        <p:spPr>
          <a:xfrm>
            <a:off x="457200" y="152400"/>
            <a:ext cx="112776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ko-KR" altLang="en-US" sz="2700" dirty="0" smtClean="0">
                <a:latin typeface="HY견고딕" pitchFamily="18" charset="-127"/>
                <a:ea typeface="HY견고딕" pitchFamily="18" charset="-127"/>
              </a:rPr>
              <a:t>품질 관리</a:t>
            </a:r>
            <a:endParaRPr lang="en-US" sz="2700" dirty="0"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34818" name="Picture 2" descr="C:\Users\admin\Desktop\스토리보드캡쳐\image1.png"/>
          <p:cNvPicPr>
            <a:picLocks noChangeAspect="1" noChangeArrowheads="1"/>
          </p:cNvPicPr>
          <p:nvPr/>
        </p:nvPicPr>
        <p:blipFill>
          <a:blip r:embed="rId8"/>
          <a:stretch>
            <a:fillRect/>
          </a:stretch>
        </p:blipFill>
        <p:spPr bwMode="auto">
          <a:xfrm>
            <a:off x="1223622" y="785947"/>
            <a:ext cx="8792254" cy="538998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2950" y="5695950"/>
            <a:ext cx="190500" cy="266700"/>
          </a:xfrm>
          <a:prstGeom prst="rect">
            <a:avLst/>
          </a:prstGeom>
        </p:spPr>
      </p:pic>
      <p:pic>
        <p:nvPicPr>
          <p:cNvPr id="29" name="Image 27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6248400"/>
            <a:ext cx="12192000" cy="609600"/>
          </a:xfrm>
          <a:prstGeom prst="rect">
            <a:avLst/>
          </a:prstGeom>
        </p:spPr>
      </p:pic>
      <p:sp>
        <p:nvSpPr>
          <p:cNvPr id="30" name="Text 0"/>
          <p:cNvSpPr/>
          <p:nvPr/>
        </p:nvSpPr>
        <p:spPr>
          <a:xfrm>
            <a:off x="457200" y="152400"/>
            <a:ext cx="112776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ko-KR" altLang="en-US" sz="2700" dirty="0" smtClean="0">
                <a:latin typeface="HY견고딕" pitchFamily="18" charset="-127"/>
                <a:ea typeface="HY견고딕" pitchFamily="18" charset="-127"/>
              </a:rPr>
              <a:t>불</a:t>
            </a:r>
            <a:r>
              <a:rPr lang="ko-KR" altLang="en-US" sz="2700" dirty="0" smtClean="0">
                <a:latin typeface="HY견고딕" pitchFamily="18" charset="-127"/>
                <a:ea typeface="HY견고딕" pitchFamily="18" charset="-127"/>
              </a:rPr>
              <a:t>량</a:t>
            </a:r>
            <a:r>
              <a:rPr lang="ko-KR" altLang="en-US" sz="2700" dirty="0" smtClean="0">
                <a:latin typeface="HY견고딕" pitchFamily="18" charset="-127"/>
                <a:ea typeface="HY견고딕" pitchFamily="18" charset="-127"/>
              </a:rPr>
              <a:t> 관리</a:t>
            </a:r>
            <a:endParaRPr lang="en-US" sz="2700" dirty="0"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34818" name="Picture 2" descr="C:\Users\admin\Desktop\스토리보드캡쳐\image1.png"/>
          <p:cNvPicPr>
            <a:picLocks noChangeAspect="1" noChangeArrowheads="1"/>
          </p:cNvPicPr>
          <p:nvPr/>
        </p:nvPicPr>
        <p:blipFill>
          <a:blip r:embed="rId8"/>
          <a:stretch>
            <a:fillRect/>
          </a:stretch>
        </p:blipFill>
        <p:spPr bwMode="auto">
          <a:xfrm>
            <a:off x="1223622" y="868683"/>
            <a:ext cx="8792254" cy="522451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2950" y="5695950"/>
            <a:ext cx="190500" cy="266700"/>
          </a:xfrm>
          <a:prstGeom prst="rect">
            <a:avLst/>
          </a:prstGeom>
        </p:spPr>
      </p:pic>
      <p:pic>
        <p:nvPicPr>
          <p:cNvPr id="29" name="Image 27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6248400"/>
            <a:ext cx="12192000" cy="609600"/>
          </a:xfrm>
          <a:prstGeom prst="rect">
            <a:avLst/>
          </a:prstGeom>
        </p:spPr>
      </p:pic>
      <p:sp>
        <p:nvSpPr>
          <p:cNvPr id="30" name="Text 0"/>
          <p:cNvSpPr/>
          <p:nvPr/>
        </p:nvSpPr>
        <p:spPr>
          <a:xfrm>
            <a:off x="457200" y="152400"/>
            <a:ext cx="112776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ko-KR" altLang="en-US" sz="2700" dirty="0" smtClean="0">
                <a:latin typeface="HY견고딕" pitchFamily="18" charset="-127"/>
                <a:ea typeface="HY견고딕" pitchFamily="18" charset="-127"/>
              </a:rPr>
              <a:t>불량 통계</a:t>
            </a:r>
            <a:endParaRPr lang="en-US" sz="2700" dirty="0"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34818" name="Picture 2" descr="C:\Users\admin\Desktop\스토리보드캡쳐\image1.png"/>
          <p:cNvPicPr>
            <a:picLocks noChangeAspect="1" noChangeArrowheads="1"/>
          </p:cNvPicPr>
          <p:nvPr/>
        </p:nvPicPr>
        <p:blipFill>
          <a:blip r:embed="rId8"/>
          <a:stretch>
            <a:fillRect/>
          </a:stretch>
        </p:blipFill>
        <p:spPr bwMode="auto">
          <a:xfrm>
            <a:off x="1223622" y="841299"/>
            <a:ext cx="8792254" cy="527927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725805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962150" cy="14859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86900" y="5029200"/>
            <a:ext cx="2705100" cy="36576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15500" y="1428750"/>
            <a:ext cx="1524000" cy="15240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2000" y="5200650"/>
            <a:ext cx="914400" cy="914400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3230088" y="2778826"/>
            <a:ext cx="528862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 smtClean="0">
                <a:solidFill>
                  <a:srgbClr val="0070C0"/>
                </a:solidFill>
                <a:latin typeface="HY견고딕" pitchFamily="18" charset="-127"/>
                <a:ea typeface="HY견고딕" pitchFamily="18" charset="-127"/>
              </a:rPr>
              <a:t>3</a:t>
            </a:r>
            <a:r>
              <a:rPr lang="ko-KR" altLang="en-US" sz="4800" dirty="0" smtClean="0">
                <a:solidFill>
                  <a:srgbClr val="0070C0"/>
                </a:solidFill>
                <a:latin typeface="HY견고딕" pitchFamily="18" charset="-127"/>
                <a:ea typeface="HY견고딕" pitchFamily="18" charset="-127"/>
              </a:rPr>
              <a:t>팀 프로젝트 소개</a:t>
            </a:r>
            <a:endParaRPr lang="ko-KR" altLang="en-US" sz="4800" dirty="0">
              <a:solidFill>
                <a:srgbClr val="0070C0"/>
              </a:solidFill>
              <a:latin typeface="HY견고딕" pitchFamily="18" charset="-127"/>
              <a:ea typeface="HY견고딕" pitchFamily="18" charset="-127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2950" y="5695950"/>
            <a:ext cx="190500" cy="266700"/>
          </a:xfrm>
          <a:prstGeom prst="rect">
            <a:avLst/>
          </a:prstGeom>
        </p:spPr>
      </p:pic>
      <p:pic>
        <p:nvPicPr>
          <p:cNvPr id="29" name="Image 27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6248400"/>
            <a:ext cx="12192000" cy="609600"/>
          </a:xfrm>
          <a:prstGeom prst="rect">
            <a:avLst/>
          </a:prstGeom>
        </p:spPr>
      </p:pic>
      <p:sp>
        <p:nvSpPr>
          <p:cNvPr id="30" name="Text 0"/>
          <p:cNvSpPr/>
          <p:nvPr/>
        </p:nvSpPr>
        <p:spPr>
          <a:xfrm>
            <a:off x="457200" y="152400"/>
            <a:ext cx="112776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ko-KR" altLang="en-US" sz="2700" dirty="0" smtClean="0">
                <a:latin typeface="HY견고딕" pitchFamily="18" charset="-127"/>
                <a:ea typeface="HY견고딕" pitchFamily="18" charset="-127"/>
              </a:rPr>
              <a:t>재고 관리 </a:t>
            </a:r>
            <a:r>
              <a:rPr lang="en-US" altLang="ko-KR" sz="2700" dirty="0" smtClean="0">
                <a:latin typeface="HY견고딕" pitchFamily="18" charset="-127"/>
                <a:ea typeface="HY견고딕" pitchFamily="18" charset="-127"/>
              </a:rPr>
              <a:t>1-1</a:t>
            </a:r>
            <a:endParaRPr lang="en-US" sz="2700" dirty="0"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34818" name="Picture 2" descr="C:\Users\admin\Desktop\스토리보드캡쳐\image1.png"/>
          <p:cNvPicPr>
            <a:picLocks noChangeAspect="1" noChangeArrowheads="1"/>
          </p:cNvPicPr>
          <p:nvPr/>
        </p:nvPicPr>
        <p:blipFill>
          <a:blip r:embed="rId8"/>
          <a:stretch>
            <a:fillRect/>
          </a:stretch>
        </p:blipFill>
        <p:spPr bwMode="auto">
          <a:xfrm>
            <a:off x="1456964" y="742999"/>
            <a:ext cx="8325569" cy="547587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2950" y="5695950"/>
            <a:ext cx="190500" cy="266700"/>
          </a:xfrm>
          <a:prstGeom prst="rect">
            <a:avLst/>
          </a:prstGeom>
        </p:spPr>
      </p:pic>
      <p:pic>
        <p:nvPicPr>
          <p:cNvPr id="29" name="Image 27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6248400"/>
            <a:ext cx="12192000" cy="609600"/>
          </a:xfrm>
          <a:prstGeom prst="rect">
            <a:avLst/>
          </a:prstGeom>
        </p:spPr>
      </p:pic>
      <p:sp>
        <p:nvSpPr>
          <p:cNvPr id="30" name="Text 0"/>
          <p:cNvSpPr/>
          <p:nvPr/>
        </p:nvSpPr>
        <p:spPr>
          <a:xfrm>
            <a:off x="457200" y="152400"/>
            <a:ext cx="112776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ko-KR" altLang="en-US" sz="2700" dirty="0" smtClean="0">
                <a:latin typeface="HY견고딕" pitchFamily="18" charset="-127"/>
                <a:ea typeface="HY견고딕" pitchFamily="18" charset="-127"/>
              </a:rPr>
              <a:t>재고 관리 </a:t>
            </a:r>
            <a:r>
              <a:rPr lang="en-US" altLang="ko-KR" sz="2700" dirty="0" smtClean="0">
                <a:latin typeface="HY견고딕" pitchFamily="18" charset="-127"/>
                <a:ea typeface="HY견고딕" pitchFamily="18" charset="-127"/>
              </a:rPr>
              <a:t>1-2</a:t>
            </a:r>
            <a:endParaRPr lang="en-US" sz="2700" dirty="0"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34818" name="Picture 2" descr="C:\Users\admin\Desktop\스토리보드캡쳐\image1.png"/>
          <p:cNvPicPr>
            <a:picLocks noChangeAspect="1" noChangeArrowheads="1"/>
          </p:cNvPicPr>
          <p:nvPr/>
        </p:nvPicPr>
        <p:blipFill>
          <a:blip r:embed="rId8"/>
          <a:stretch>
            <a:fillRect/>
          </a:stretch>
        </p:blipFill>
        <p:spPr bwMode="auto">
          <a:xfrm>
            <a:off x="1456964" y="992361"/>
            <a:ext cx="8325569" cy="497715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2950" y="5695950"/>
            <a:ext cx="190500" cy="266700"/>
          </a:xfrm>
          <a:prstGeom prst="rect">
            <a:avLst/>
          </a:prstGeom>
        </p:spPr>
      </p:pic>
      <p:pic>
        <p:nvPicPr>
          <p:cNvPr id="29" name="Image 27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6248400"/>
            <a:ext cx="12192000" cy="609600"/>
          </a:xfrm>
          <a:prstGeom prst="rect">
            <a:avLst/>
          </a:prstGeom>
        </p:spPr>
      </p:pic>
      <p:sp>
        <p:nvSpPr>
          <p:cNvPr id="30" name="Text 0"/>
          <p:cNvSpPr/>
          <p:nvPr/>
        </p:nvSpPr>
        <p:spPr>
          <a:xfrm>
            <a:off x="457200" y="152400"/>
            <a:ext cx="112776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ko-KR" altLang="en-US" sz="2700" dirty="0" smtClean="0">
                <a:latin typeface="HY견고딕" pitchFamily="18" charset="-127"/>
                <a:ea typeface="HY견고딕" pitchFamily="18" charset="-127"/>
              </a:rPr>
              <a:t>게시판 </a:t>
            </a:r>
            <a:r>
              <a:rPr lang="en-US" altLang="ko-KR" sz="2700" dirty="0" smtClean="0">
                <a:latin typeface="HY견고딕" pitchFamily="18" charset="-127"/>
                <a:ea typeface="HY견고딕" pitchFamily="18" charset="-127"/>
              </a:rPr>
              <a:t>1-1</a:t>
            </a:r>
            <a:endParaRPr lang="en-US" sz="2700" dirty="0"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34818" name="Picture 2" descr="C:\Users\admin\Desktop\스토리보드캡쳐\image1.png"/>
          <p:cNvPicPr>
            <a:picLocks noChangeAspect="1" noChangeArrowheads="1"/>
          </p:cNvPicPr>
          <p:nvPr/>
        </p:nvPicPr>
        <p:blipFill>
          <a:blip r:embed="rId8"/>
          <a:stretch>
            <a:fillRect/>
          </a:stretch>
        </p:blipFill>
        <p:spPr bwMode="auto">
          <a:xfrm>
            <a:off x="1556405" y="783144"/>
            <a:ext cx="8126686" cy="539558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2950" y="5695950"/>
            <a:ext cx="190500" cy="266700"/>
          </a:xfrm>
          <a:prstGeom prst="rect">
            <a:avLst/>
          </a:prstGeom>
        </p:spPr>
      </p:pic>
      <p:pic>
        <p:nvPicPr>
          <p:cNvPr id="29" name="Image 27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6248400"/>
            <a:ext cx="12192000" cy="609600"/>
          </a:xfrm>
          <a:prstGeom prst="rect">
            <a:avLst/>
          </a:prstGeom>
        </p:spPr>
      </p:pic>
      <p:sp>
        <p:nvSpPr>
          <p:cNvPr id="30" name="Text 0"/>
          <p:cNvSpPr/>
          <p:nvPr/>
        </p:nvSpPr>
        <p:spPr>
          <a:xfrm>
            <a:off x="457200" y="152400"/>
            <a:ext cx="112776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ko-KR" altLang="en-US" sz="2700" dirty="0" smtClean="0">
                <a:latin typeface="HY견고딕" pitchFamily="18" charset="-127"/>
                <a:ea typeface="HY견고딕" pitchFamily="18" charset="-127"/>
              </a:rPr>
              <a:t>게시판 </a:t>
            </a:r>
            <a:r>
              <a:rPr lang="en-US" altLang="ko-KR" sz="2700" dirty="0" smtClean="0">
                <a:latin typeface="HY견고딕" pitchFamily="18" charset="-127"/>
                <a:ea typeface="HY견고딕" pitchFamily="18" charset="-127"/>
              </a:rPr>
              <a:t>1-2</a:t>
            </a:r>
            <a:endParaRPr lang="en-US" sz="2700" dirty="0"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34818" name="Picture 2" descr="C:\Users\admin\Desktop\스토리보드캡쳐\image1.png"/>
          <p:cNvPicPr>
            <a:picLocks noChangeAspect="1" noChangeArrowheads="1"/>
          </p:cNvPicPr>
          <p:nvPr/>
        </p:nvPicPr>
        <p:blipFill>
          <a:blip r:embed="rId8"/>
          <a:stretch>
            <a:fillRect/>
          </a:stretch>
        </p:blipFill>
        <p:spPr bwMode="auto">
          <a:xfrm>
            <a:off x="1556405" y="801688"/>
            <a:ext cx="8126686" cy="535849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2950" y="5695950"/>
            <a:ext cx="190500" cy="266700"/>
          </a:xfrm>
          <a:prstGeom prst="rect">
            <a:avLst/>
          </a:prstGeom>
        </p:spPr>
      </p:pic>
      <p:pic>
        <p:nvPicPr>
          <p:cNvPr id="29" name="Image 27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6248400"/>
            <a:ext cx="12192000" cy="609600"/>
          </a:xfrm>
          <a:prstGeom prst="rect">
            <a:avLst/>
          </a:prstGeom>
        </p:spPr>
      </p:pic>
      <p:sp>
        <p:nvSpPr>
          <p:cNvPr id="30" name="Text 0"/>
          <p:cNvSpPr/>
          <p:nvPr/>
        </p:nvSpPr>
        <p:spPr>
          <a:xfrm>
            <a:off x="457200" y="152400"/>
            <a:ext cx="112776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ko-KR" altLang="en-US" sz="2700" dirty="0" smtClean="0">
                <a:latin typeface="HY견고딕" pitchFamily="18" charset="-127"/>
                <a:ea typeface="HY견고딕" pitchFamily="18" charset="-127"/>
              </a:rPr>
              <a:t>기준 관리 </a:t>
            </a:r>
            <a:r>
              <a:rPr lang="en-US" altLang="ko-KR" sz="2700" dirty="0" smtClean="0">
                <a:latin typeface="HY견고딕" pitchFamily="18" charset="-127"/>
                <a:ea typeface="HY견고딕" pitchFamily="18" charset="-127"/>
              </a:rPr>
              <a:t>(</a:t>
            </a:r>
            <a:r>
              <a:rPr lang="ko-KR" altLang="en-US" sz="2700" dirty="0" smtClean="0">
                <a:latin typeface="HY견고딕" pitchFamily="18" charset="-127"/>
                <a:ea typeface="HY견고딕" pitchFamily="18" charset="-127"/>
              </a:rPr>
              <a:t>메인</a:t>
            </a:r>
            <a:r>
              <a:rPr lang="en-US" altLang="ko-KR" sz="2700" dirty="0" smtClean="0">
                <a:latin typeface="HY견고딕" pitchFamily="18" charset="-127"/>
                <a:ea typeface="HY견고딕" pitchFamily="18" charset="-127"/>
              </a:rPr>
              <a:t>)</a:t>
            </a:r>
            <a:endParaRPr lang="en-US" sz="2700" dirty="0"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34818" name="Picture 2" descr="C:\Users\admin\Desktop\스토리보드캡쳐\image1.png"/>
          <p:cNvPicPr>
            <a:picLocks noChangeAspect="1" noChangeArrowheads="1"/>
          </p:cNvPicPr>
          <p:nvPr/>
        </p:nvPicPr>
        <p:blipFill>
          <a:blip r:embed="rId8"/>
          <a:stretch>
            <a:fillRect/>
          </a:stretch>
        </p:blipFill>
        <p:spPr bwMode="auto">
          <a:xfrm>
            <a:off x="1556405" y="985122"/>
            <a:ext cx="8126686" cy="499163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2950" y="5695950"/>
            <a:ext cx="190500" cy="266700"/>
          </a:xfrm>
          <a:prstGeom prst="rect">
            <a:avLst/>
          </a:prstGeom>
        </p:spPr>
      </p:pic>
      <p:pic>
        <p:nvPicPr>
          <p:cNvPr id="29" name="Image 27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6248400"/>
            <a:ext cx="12192000" cy="609600"/>
          </a:xfrm>
          <a:prstGeom prst="rect">
            <a:avLst/>
          </a:prstGeom>
        </p:spPr>
      </p:pic>
      <p:sp>
        <p:nvSpPr>
          <p:cNvPr id="30" name="Text 0"/>
          <p:cNvSpPr/>
          <p:nvPr/>
        </p:nvSpPr>
        <p:spPr>
          <a:xfrm>
            <a:off x="457200" y="152400"/>
            <a:ext cx="112776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ko-KR" altLang="en-US" sz="2700" dirty="0" smtClean="0">
                <a:latin typeface="HY견고딕" pitchFamily="18" charset="-127"/>
                <a:ea typeface="HY견고딕" pitchFamily="18" charset="-127"/>
              </a:rPr>
              <a:t>기준 관리 </a:t>
            </a:r>
            <a:r>
              <a:rPr lang="en-US" altLang="ko-KR" sz="2700" dirty="0" smtClean="0">
                <a:latin typeface="HY견고딕" pitchFamily="18" charset="-127"/>
                <a:ea typeface="HY견고딕" pitchFamily="18" charset="-127"/>
              </a:rPr>
              <a:t>(</a:t>
            </a:r>
            <a:r>
              <a:rPr lang="ko-KR" altLang="en-US" sz="2700" dirty="0" smtClean="0">
                <a:latin typeface="HY견고딕" pitchFamily="18" charset="-127"/>
                <a:ea typeface="HY견고딕" pitchFamily="18" charset="-127"/>
              </a:rPr>
              <a:t>설비</a:t>
            </a:r>
            <a:r>
              <a:rPr lang="en-US" altLang="ko-KR" sz="2700" dirty="0" smtClean="0">
                <a:latin typeface="HY견고딕" pitchFamily="18" charset="-127"/>
                <a:ea typeface="HY견고딕" pitchFamily="18" charset="-127"/>
              </a:rPr>
              <a:t>)</a:t>
            </a:r>
            <a:endParaRPr lang="en-US" sz="2700" dirty="0"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34818" name="Picture 2" descr="C:\Users\admin\Desktop\스토리보드캡쳐\image1.png"/>
          <p:cNvPicPr>
            <a:picLocks noChangeAspect="1" noChangeArrowheads="1"/>
          </p:cNvPicPr>
          <p:nvPr/>
        </p:nvPicPr>
        <p:blipFill>
          <a:blip r:embed="rId8"/>
          <a:stretch>
            <a:fillRect/>
          </a:stretch>
        </p:blipFill>
        <p:spPr bwMode="auto">
          <a:xfrm>
            <a:off x="1556405" y="1028538"/>
            <a:ext cx="8126686" cy="490479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2950" y="5695950"/>
            <a:ext cx="190500" cy="266700"/>
          </a:xfrm>
          <a:prstGeom prst="rect">
            <a:avLst/>
          </a:prstGeom>
        </p:spPr>
      </p:pic>
      <p:pic>
        <p:nvPicPr>
          <p:cNvPr id="29" name="Image 27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6248400"/>
            <a:ext cx="12192000" cy="609600"/>
          </a:xfrm>
          <a:prstGeom prst="rect">
            <a:avLst/>
          </a:prstGeom>
        </p:spPr>
      </p:pic>
      <p:sp>
        <p:nvSpPr>
          <p:cNvPr id="30" name="Text 0"/>
          <p:cNvSpPr/>
          <p:nvPr/>
        </p:nvSpPr>
        <p:spPr>
          <a:xfrm>
            <a:off x="457200" y="152400"/>
            <a:ext cx="112776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ko-KR" altLang="en-US" sz="2700" dirty="0" smtClean="0">
                <a:latin typeface="HY견고딕" pitchFamily="18" charset="-127"/>
                <a:ea typeface="HY견고딕" pitchFamily="18" charset="-127"/>
              </a:rPr>
              <a:t>승인 </a:t>
            </a:r>
            <a:r>
              <a:rPr lang="ko-KR" altLang="en-US" sz="2700" dirty="0" smtClean="0">
                <a:latin typeface="HY견고딕" pitchFamily="18" charset="-127"/>
                <a:ea typeface="HY견고딕" pitchFamily="18" charset="-127"/>
              </a:rPr>
              <a:t>관리</a:t>
            </a:r>
            <a:endParaRPr lang="en-US" sz="2700" dirty="0"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34818" name="Picture 2" descr="C:\Users\admin\Desktop\스토리보드캡쳐\image1.png"/>
          <p:cNvPicPr>
            <a:picLocks noChangeAspect="1" noChangeArrowheads="1"/>
          </p:cNvPicPr>
          <p:nvPr/>
        </p:nvPicPr>
        <p:blipFill>
          <a:blip r:embed="rId8"/>
          <a:stretch>
            <a:fillRect/>
          </a:stretch>
        </p:blipFill>
        <p:spPr bwMode="auto">
          <a:xfrm>
            <a:off x="1734005" y="1105030"/>
            <a:ext cx="7771485" cy="475181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2950" y="5695950"/>
            <a:ext cx="190500" cy="266700"/>
          </a:xfrm>
          <a:prstGeom prst="rect">
            <a:avLst/>
          </a:prstGeom>
        </p:spPr>
      </p:pic>
      <p:pic>
        <p:nvPicPr>
          <p:cNvPr id="29" name="Image 27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6248400"/>
            <a:ext cx="12192000" cy="609600"/>
          </a:xfrm>
          <a:prstGeom prst="rect">
            <a:avLst/>
          </a:prstGeom>
        </p:spPr>
      </p:pic>
      <p:sp>
        <p:nvSpPr>
          <p:cNvPr id="30" name="Text 0"/>
          <p:cNvSpPr/>
          <p:nvPr/>
        </p:nvSpPr>
        <p:spPr>
          <a:xfrm>
            <a:off x="457200" y="152400"/>
            <a:ext cx="112776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ko-KR" altLang="en-US" sz="2700" dirty="0" smtClean="0">
                <a:latin typeface="HY견고딕" pitchFamily="18" charset="-127"/>
                <a:ea typeface="HY견고딕" pitchFamily="18" charset="-127"/>
              </a:rPr>
              <a:t>사용자 관리</a:t>
            </a:r>
            <a:endParaRPr lang="en-US" sz="2700" dirty="0"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34818" name="Picture 2" descr="C:\Users\admin\Desktop\스토리보드캡쳐\image1.png"/>
          <p:cNvPicPr>
            <a:picLocks noChangeAspect="1" noChangeArrowheads="1"/>
          </p:cNvPicPr>
          <p:nvPr/>
        </p:nvPicPr>
        <p:blipFill>
          <a:blip r:embed="rId8"/>
          <a:stretch>
            <a:fillRect/>
          </a:stretch>
        </p:blipFill>
        <p:spPr bwMode="auto">
          <a:xfrm>
            <a:off x="1734005" y="1028538"/>
            <a:ext cx="7771485" cy="490479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2950" y="5695950"/>
            <a:ext cx="190500" cy="266700"/>
          </a:xfrm>
          <a:prstGeom prst="rect">
            <a:avLst/>
          </a:prstGeom>
        </p:spPr>
      </p:pic>
      <p:pic>
        <p:nvPicPr>
          <p:cNvPr id="29" name="Image 27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6248400"/>
            <a:ext cx="12192000" cy="609600"/>
          </a:xfrm>
          <a:prstGeom prst="rect">
            <a:avLst/>
          </a:prstGeom>
        </p:spPr>
      </p:pic>
      <p:sp>
        <p:nvSpPr>
          <p:cNvPr id="30" name="Text 0"/>
          <p:cNvSpPr/>
          <p:nvPr/>
        </p:nvSpPr>
        <p:spPr>
          <a:xfrm>
            <a:off x="457200" y="152400"/>
            <a:ext cx="112776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ko-KR" altLang="en-US" sz="2700" dirty="0" smtClean="0">
                <a:latin typeface="HY견고딕" pitchFamily="18" charset="-127"/>
                <a:ea typeface="HY견고딕" pitchFamily="18" charset="-127"/>
              </a:rPr>
              <a:t>마이 페이지</a:t>
            </a:r>
            <a:endParaRPr lang="en-US" sz="2700" dirty="0"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1816100" y="979070"/>
            <a:ext cx="7485061" cy="4716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725805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962150" cy="14859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86900" y="5029200"/>
            <a:ext cx="2705100" cy="36576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15500" y="1428750"/>
            <a:ext cx="1524000" cy="15240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2000" y="5200650"/>
            <a:ext cx="914400" cy="914400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4275117" y="2778826"/>
            <a:ext cx="285206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 smtClean="0">
                <a:solidFill>
                  <a:srgbClr val="0070C0"/>
                </a:solidFill>
                <a:latin typeface="HY견고딕" pitchFamily="18" charset="-127"/>
                <a:ea typeface="HY견고딕" pitchFamily="18" charset="-127"/>
              </a:rPr>
              <a:t>주요 기능</a:t>
            </a:r>
            <a:endParaRPr lang="ko-KR" altLang="en-US" sz="4800" dirty="0">
              <a:solidFill>
                <a:srgbClr val="0070C0"/>
              </a:solidFill>
              <a:latin typeface="HY견고딕" pitchFamily="18" charset="-127"/>
              <a:ea typeface="HY견고딕" pitchFamily="18" charset="-127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2950" y="5695950"/>
            <a:ext cx="190500" cy="266700"/>
          </a:xfrm>
          <a:prstGeom prst="rect">
            <a:avLst/>
          </a:prstGeom>
        </p:spPr>
      </p:pic>
      <p:pic>
        <p:nvPicPr>
          <p:cNvPr id="29" name="Image 27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6248400"/>
            <a:ext cx="12192000" cy="609600"/>
          </a:xfrm>
          <a:prstGeom prst="rect">
            <a:avLst/>
          </a:prstGeom>
        </p:spPr>
      </p:pic>
      <p:sp>
        <p:nvSpPr>
          <p:cNvPr id="30" name="Text 0"/>
          <p:cNvSpPr/>
          <p:nvPr/>
        </p:nvSpPr>
        <p:spPr>
          <a:xfrm>
            <a:off x="457200" y="152400"/>
            <a:ext cx="112776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1F2937"/>
                </a:solidFill>
                <a:latin typeface="HY견고딕" pitchFamily="18" charset="-127"/>
                <a:ea typeface="HY견고딕" pitchFamily="18" charset="-127"/>
                <a:cs typeface="ui-sans-serif" pitchFamily="34" charset="-120"/>
              </a:rPr>
              <a:t>프로젝트 개요</a:t>
            </a:r>
            <a:endParaRPr lang="en-US" sz="2700" dirty="0">
              <a:latin typeface="HY견고딕" pitchFamily="18" charset="-127"/>
              <a:ea typeface="HY견고딕" pitchFamily="18" charset="-127"/>
            </a:endParaRPr>
          </a:p>
        </p:txBody>
      </p:sp>
      <p:grpSp>
        <p:nvGrpSpPr>
          <p:cNvPr id="53" name="그룹 52"/>
          <p:cNvGrpSpPr/>
          <p:nvPr/>
        </p:nvGrpSpPr>
        <p:grpSpPr>
          <a:xfrm>
            <a:off x="457200" y="2038350"/>
            <a:ext cx="5562600" cy="2628900"/>
            <a:chOff x="457200" y="2038350"/>
            <a:chExt cx="5562600" cy="2628900"/>
          </a:xfrm>
        </p:grpSpPr>
        <p:pic>
          <p:nvPicPr>
            <p:cNvPr id="5" name="Image 3" descr="preencoded.png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57200" y="2038350"/>
              <a:ext cx="5562600" cy="2628900"/>
            </a:xfrm>
            <a:prstGeom prst="rect">
              <a:avLst/>
            </a:prstGeom>
          </p:spPr>
        </p:pic>
        <p:pic>
          <p:nvPicPr>
            <p:cNvPr id="6" name="Image 4" descr="preencoded.png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47700" y="2686050"/>
              <a:ext cx="381000" cy="381000"/>
            </a:xfrm>
            <a:prstGeom prst="rect">
              <a:avLst/>
            </a:prstGeom>
          </p:spPr>
        </p:pic>
        <p:pic>
          <p:nvPicPr>
            <p:cNvPr id="7" name="Image 5" descr="preencoded.png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52475" y="2800350"/>
              <a:ext cx="171450" cy="152400"/>
            </a:xfrm>
            <a:prstGeom prst="rect">
              <a:avLst/>
            </a:prstGeom>
          </p:spPr>
        </p:pic>
        <p:pic>
          <p:nvPicPr>
            <p:cNvPr id="8" name="Image 6" descr="preencoded.png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47700" y="3371850"/>
              <a:ext cx="379661" cy="381000"/>
            </a:xfrm>
            <a:prstGeom prst="rect">
              <a:avLst/>
            </a:prstGeom>
          </p:spPr>
        </p:pic>
        <p:pic>
          <p:nvPicPr>
            <p:cNvPr id="9" name="Image 7" descr="preencoded.png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61256" y="3486150"/>
              <a:ext cx="152400" cy="152400"/>
            </a:xfrm>
            <a:prstGeom prst="rect">
              <a:avLst/>
            </a:prstGeom>
          </p:spPr>
        </p:pic>
        <p:pic>
          <p:nvPicPr>
            <p:cNvPr id="10" name="Image 8" descr="preencoded.png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47700" y="4057650"/>
              <a:ext cx="381000" cy="381000"/>
            </a:xfrm>
            <a:prstGeom prst="rect">
              <a:avLst/>
            </a:prstGeom>
          </p:spPr>
        </p:pic>
        <p:pic>
          <p:nvPicPr>
            <p:cNvPr id="11" name="Image 9" descr="preencoded.png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771525" y="4171950"/>
              <a:ext cx="133350" cy="152400"/>
            </a:xfrm>
            <a:prstGeom prst="rect">
              <a:avLst/>
            </a:prstGeom>
          </p:spPr>
        </p:pic>
        <p:sp>
          <p:nvSpPr>
            <p:cNvPr id="31" name="Text 1"/>
            <p:cNvSpPr/>
            <p:nvPr/>
          </p:nvSpPr>
          <p:spPr>
            <a:xfrm>
              <a:off x="647700" y="2228850"/>
              <a:ext cx="5181600" cy="3048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>
                <a:lnSpc>
                  <a:spcPts val="2400"/>
                </a:lnSpc>
                <a:buNone/>
              </a:pPr>
              <a:r>
                <a:rPr lang="en-US" sz="1800" b="1" dirty="0">
                  <a:solidFill>
                    <a:srgbClr val="374151"/>
                  </a:solidFill>
                  <a:latin typeface="ui-sans-serif" pitchFamily="34" charset="0"/>
                  <a:ea typeface="ui-sans-serif" pitchFamily="34" charset="-122"/>
                  <a:cs typeface="ui-sans-serif" pitchFamily="34" charset="-120"/>
                </a:rPr>
                <a:t>프로젝트 기본 정보</a:t>
              </a:r>
              <a:endParaRPr lang="en-US" sz="1800" dirty="0"/>
            </a:p>
          </p:txBody>
        </p:sp>
        <p:sp>
          <p:nvSpPr>
            <p:cNvPr id="32" name="Text 2"/>
            <p:cNvSpPr/>
            <p:nvPr/>
          </p:nvSpPr>
          <p:spPr>
            <a:xfrm>
              <a:off x="1143000" y="2647950"/>
              <a:ext cx="1183481" cy="2286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>
                <a:lnSpc>
                  <a:spcPts val="1800"/>
                </a:lnSpc>
                <a:buNone/>
              </a:pPr>
              <a:r>
                <a:rPr lang="en-US" sz="1200" b="1" dirty="0">
                  <a:solidFill>
                    <a:srgbClr val="000000"/>
                  </a:solidFill>
                  <a:latin typeface="ui-sans-serif" pitchFamily="34" charset="0"/>
                  <a:ea typeface="ui-sans-serif" pitchFamily="34" charset="-122"/>
                  <a:cs typeface="ui-sans-serif" pitchFamily="34" charset="-120"/>
                </a:rPr>
                <a:t>프로젝트명</a:t>
              </a:r>
              <a:endParaRPr lang="en-US" sz="1200" dirty="0"/>
            </a:p>
          </p:txBody>
        </p:sp>
        <p:sp>
          <p:nvSpPr>
            <p:cNvPr id="33" name="Text 3"/>
            <p:cNvSpPr/>
            <p:nvPr/>
          </p:nvSpPr>
          <p:spPr>
            <a:xfrm>
              <a:off x="1143000" y="2876550"/>
              <a:ext cx="1420177" cy="2286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>
                <a:lnSpc>
                  <a:spcPts val="1800"/>
                </a:lnSpc>
                <a:buNone/>
              </a:pPr>
              <a:r>
                <a:rPr lang="en-US" sz="1200" dirty="0">
                  <a:solidFill>
                    <a:srgbClr val="4B5563"/>
                  </a:solidFill>
                  <a:latin typeface="ui-sans-serif" pitchFamily="34" charset="0"/>
                  <a:ea typeface="ui-sans-serif" pitchFamily="34" charset="-122"/>
                  <a:cs typeface="ui-sans-serif" pitchFamily="34" charset="-120"/>
                </a:rPr>
                <a:t>음료 MES 시스템</a:t>
              </a:r>
              <a:endParaRPr lang="en-US" sz="1200" dirty="0"/>
            </a:p>
          </p:txBody>
        </p:sp>
        <p:sp>
          <p:nvSpPr>
            <p:cNvPr id="34" name="Text 4"/>
            <p:cNvSpPr/>
            <p:nvPr/>
          </p:nvSpPr>
          <p:spPr>
            <a:xfrm>
              <a:off x="1141661" y="3219450"/>
              <a:ext cx="4687639" cy="2286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>
                <a:lnSpc>
                  <a:spcPts val="1800"/>
                </a:lnSpc>
                <a:buNone/>
              </a:pPr>
              <a:r>
                <a:rPr lang="en-US" sz="1200" b="1" dirty="0">
                  <a:solidFill>
                    <a:srgbClr val="000000"/>
                  </a:solidFill>
                  <a:latin typeface="ui-sans-serif" pitchFamily="34" charset="0"/>
                  <a:ea typeface="ui-sans-serif" pitchFamily="34" charset="-122"/>
                  <a:cs typeface="ui-sans-serif" pitchFamily="34" charset="-120"/>
                </a:rPr>
                <a:t>목표</a:t>
              </a:r>
              <a:endParaRPr lang="en-US" sz="1200" dirty="0"/>
            </a:p>
          </p:txBody>
        </p:sp>
        <p:sp>
          <p:nvSpPr>
            <p:cNvPr id="35" name="Text 5"/>
            <p:cNvSpPr/>
            <p:nvPr/>
          </p:nvSpPr>
          <p:spPr>
            <a:xfrm>
              <a:off x="1141661" y="3448050"/>
              <a:ext cx="4687639" cy="4572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>
                <a:lnSpc>
                  <a:spcPts val="1800"/>
                </a:lnSpc>
                <a:buNone/>
              </a:pPr>
              <a:r>
                <a:rPr lang="en-US" sz="1200" dirty="0">
                  <a:solidFill>
                    <a:srgbClr val="4B5563"/>
                  </a:solidFill>
                  <a:latin typeface="ui-sans-serif" pitchFamily="34" charset="0"/>
                  <a:ea typeface="ui-sans-serif" pitchFamily="34" charset="-122"/>
                  <a:cs typeface="ui-sans-serif" pitchFamily="34" charset="-120"/>
                </a:rPr>
                <a:t>음료 제조 공정을 디지털화하여 생산 및 품질 관리의 효율성을 극대화</a:t>
              </a:r>
              <a:endParaRPr lang="en-US" sz="1200" dirty="0"/>
            </a:p>
          </p:txBody>
        </p:sp>
        <p:sp>
          <p:nvSpPr>
            <p:cNvPr id="36" name="Text 6"/>
            <p:cNvSpPr/>
            <p:nvPr/>
          </p:nvSpPr>
          <p:spPr>
            <a:xfrm>
              <a:off x="1143000" y="4019550"/>
              <a:ext cx="2812107" cy="2286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>
                <a:lnSpc>
                  <a:spcPts val="1800"/>
                </a:lnSpc>
                <a:buNone/>
              </a:pPr>
              <a:r>
                <a:rPr lang="en-US" sz="1200" b="1" dirty="0">
                  <a:solidFill>
                    <a:srgbClr val="000000"/>
                  </a:solidFill>
                  <a:latin typeface="ui-sans-serif" pitchFamily="34" charset="0"/>
                  <a:ea typeface="ui-sans-serif" pitchFamily="34" charset="-122"/>
                  <a:cs typeface="ui-sans-serif" pitchFamily="34" charset="-120"/>
                </a:rPr>
                <a:t>기간</a:t>
              </a:r>
              <a:endParaRPr lang="en-US" sz="1200" dirty="0"/>
            </a:p>
          </p:txBody>
        </p:sp>
        <p:sp>
          <p:nvSpPr>
            <p:cNvPr id="37" name="Text 7"/>
            <p:cNvSpPr/>
            <p:nvPr/>
          </p:nvSpPr>
          <p:spPr>
            <a:xfrm>
              <a:off x="1143000" y="4248150"/>
              <a:ext cx="3374529" cy="2286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>
                <a:lnSpc>
                  <a:spcPts val="1800"/>
                </a:lnSpc>
                <a:buNone/>
              </a:pPr>
              <a:r>
                <a:rPr lang="en-US" sz="1200" dirty="0">
                  <a:solidFill>
                    <a:srgbClr val="4B5563"/>
                  </a:solidFill>
                  <a:latin typeface="ui-sans-serif" pitchFamily="34" charset="0"/>
                  <a:ea typeface="ui-sans-serif" pitchFamily="34" charset="-122"/>
                  <a:cs typeface="ui-sans-serif" pitchFamily="34" charset="-120"/>
                </a:rPr>
                <a:t>2025년 </a:t>
              </a:r>
              <a:r>
                <a:rPr lang="en-US" sz="1200" dirty="0" smtClean="0">
                  <a:solidFill>
                    <a:srgbClr val="4B5563"/>
                  </a:solidFill>
                  <a:latin typeface="ui-sans-serif" pitchFamily="34" charset="0"/>
                  <a:ea typeface="ui-sans-serif" pitchFamily="34" charset="-122"/>
                  <a:cs typeface="ui-sans-serif" pitchFamily="34" charset="-120"/>
                </a:rPr>
                <a:t>10월 2</a:t>
              </a:r>
              <a:r>
                <a:rPr lang="ko-KR" altLang="en-US" sz="1200" dirty="0" smtClean="0">
                  <a:solidFill>
                    <a:srgbClr val="4B5563"/>
                  </a:solidFill>
                  <a:latin typeface="ui-sans-serif" pitchFamily="34" charset="0"/>
                  <a:ea typeface="ui-sans-serif" pitchFamily="34" charset="-122"/>
                  <a:cs typeface="ui-sans-serif" pitchFamily="34" charset="-120"/>
                </a:rPr>
                <a:t>일</a:t>
              </a:r>
              <a:r>
                <a:rPr lang="en-US" sz="1200" dirty="0" smtClean="0">
                  <a:solidFill>
                    <a:srgbClr val="4B5563"/>
                  </a:solidFill>
                  <a:latin typeface="ui-sans-serif" pitchFamily="34" charset="0"/>
                  <a:ea typeface="ui-sans-serif" pitchFamily="34" charset="-122"/>
                  <a:cs typeface="ui-sans-serif" pitchFamily="34" charset="-120"/>
                </a:rPr>
                <a:t> </a:t>
              </a:r>
              <a:r>
                <a:rPr lang="en-US" sz="1200" dirty="0">
                  <a:solidFill>
                    <a:srgbClr val="4B5563"/>
                  </a:solidFill>
                  <a:latin typeface="ui-sans-serif" pitchFamily="34" charset="0"/>
                  <a:ea typeface="ui-sans-serif" pitchFamily="34" charset="-122"/>
                  <a:cs typeface="ui-sans-serif" pitchFamily="34" charset="-120"/>
                </a:rPr>
                <a:t>~ </a:t>
              </a:r>
              <a:r>
                <a:rPr lang="en-US" sz="1200" dirty="0" smtClean="0">
                  <a:solidFill>
                    <a:srgbClr val="4B5563"/>
                  </a:solidFill>
                  <a:latin typeface="ui-sans-serif" pitchFamily="34" charset="0"/>
                  <a:ea typeface="ui-sans-serif" pitchFamily="34" charset="-122"/>
                  <a:cs typeface="ui-sans-serif" pitchFamily="34" charset="-120"/>
                </a:rPr>
                <a:t>10월 28</a:t>
              </a:r>
              <a:r>
                <a:rPr lang="ko-KR" altLang="en-US" sz="1200" dirty="0" smtClean="0">
                  <a:solidFill>
                    <a:srgbClr val="4B5563"/>
                  </a:solidFill>
                  <a:latin typeface="ui-sans-serif" pitchFamily="34" charset="0"/>
                  <a:ea typeface="ui-sans-serif" pitchFamily="34" charset="-122"/>
                  <a:cs typeface="ui-sans-serif" pitchFamily="34" charset="-120"/>
                </a:rPr>
                <a:t>일</a:t>
              </a:r>
              <a:r>
                <a:rPr lang="en-US" sz="1200" dirty="0" smtClean="0">
                  <a:solidFill>
                    <a:srgbClr val="4B5563"/>
                  </a:solidFill>
                  <a:latin typeface="ui-sans-serif" pitchFamily="34" charset="0"/>
                  <a:ea typeface="ui-sans-serif" pitchFamily="34" charset="-122"/>
                  <a:cs typeface="ui-sans-serif" pitchFamily="34" charset="-120"/>
                </a:rPr>
                <a:t>(3차 </a:t>
              </a:r>
              <a:r>
                <a:rPr lang="en-US" sz="1200" dirty="0">
                  <a:solidFill>
                    <a:srgbClr val="4B5563"/>
                  </a:solidFill>
                  <a:latin typeface="ui-sans-serif" pitchFamily="34" charset="0"/>
                  <a:ea typeface="ui-sans-serif" pitchFamily="34" charset="-122"/>
                  <a:cs typeface="ui-sans-serif" pitchFamily="34" charset="-120"/>
                </a:rPr>
                <a:t>프로젝트 기간)</a:t>
              </a:r>
              <a:endParaRPr lang="en-US" sz="1200" dirty="0"/>
            </a:p>
          </p:txBody>
        </p:sp>
      </p:grpSp>
      <p:grpSp>
        <p:nvGrpSpPr>
          <p:cNvPr id="54" name="그룹 53"/>
          <p:cNvGrpSpPr/>
          <p:nvPr/>
        </p:nvGrpSpPr>
        <p:grpSpPr>
          <a:xfrm>
            <a:off x="6172200" y="2038350"/>
            <a:ext cx="5562600" cy="2628900"/>
            <a:chOff x="6172200" y="914400"/>
            <a:chExt cx="5562600" cy="2628900"/>
          </a:xfrm>
        </p:grpSpPr>
        <p:pic>
          <p:nvPicPr>
            <p:cNvPr id="12" name="Image 10" descr="preencoded.png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172200" y="914400"/>
              <a:ext cx="5562600" cy="2628900"/>
            </a:xfrm>
            <a:prstGeom prst="rect">
              <a:avLst/>
            </a:prstGeom>
          </p:spPr>
        </p:pic>
        <p:pic>
          <p:nvPicPr>
            <p:cNvPr id="13" name="Image 11" descr="preencoded.png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6362700" y="1562100"/>
              <a:ext cx="381000" cy="381000"/>
            </a:xfrm>
            <a:prstGeom prst="rect">
              <a:avLst/>
            </a:prstGeom>
          </p:spPr>
        </p:pic>
        <p:pic>
          <p:nvPicPr>
            <p:cNvPr id="14" name="Image 12" descr="preencoded.png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6457950" y="1676400"/>
              <a:ext cx="190500" cy="152400"/>
            </a:xfrm>
            <a:prstGeom prst="rect">
              <a:avLst/>
            </a:prstGeom>
          </p:spPr>
        </p:pic>
        <p:pic>
          <p:nvPicPr>
            <p:cNvPr id="15" name="Image 13" descr="preencoded.png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6362700" y="2133600"/>
              <a:ext cx="381000" cy="381000"/>
            </a:xfrm>
            <a:prstGeom prst="rect">
              <a:avLst/>
            </a:prstGeom>
          </p:spPr>
        </p:pic>
        <p:pic>
          <p:nvPicPr>
            <p:cNvPr id="16" name="Image 14" descr="preencoded.png"/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6457950" y="2247900"/>
              <a:ext cx="190500" cy="152400"/>
            </a:xfrm>
            <a:prstGeom prst="rect">
              <a:avLst/>
            </a:prstGeom>
          </p:spPr>
        </p:pic>
        <p:sp>
          <p:nvSpPr>
            <p:cNvPr id="38" name="Text 8"/>
            <p:cNvSpPr/>
            <p:nvPr/>
          </p:nvSpPr>
          <p:spPr>
            <a:xfrm>
              <a:off x="6362700" y="1104900"/>
              <a:ext cx="5181600" cy="3048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>
                <a:lnSpc>
                  <a:spcPts val="2400"/>
                </a:lnSpc>
                <a:buNone/>
              </a:pPr>
              <a:r>
                <a:rPr lang="en-US" sz="1800" b="1" dirty="0">
                  <a:solidFill>
                    <a:srgbClr val="374151"/>
                  </a:solidFill>
                  <a:latin typeface="ui-sans-serif" pitchFamily="34" charset="0"/>
                  <a:ea typeface="ui-sans-serif" pitchFamily="34" charset="-122"/>
                  <a:cs typeface="ui-sans-serif" pitchFamily="34" charset="-120"/>
                </a:rPr>
                <a:t>팀 정보</a:t>
              </a:r>
              <a:endParaRPr lang="en-US" sz="1800" dirty="0"/>
            </a:p>
          </p:txBody>
        </p:sp>
        <p:sp>
          <p:nvSpPr>
            <p:cNvPr id="39" name="Text 9"/>
            <p:cNvSpPr/>
            <p:nvPr/>
          </p:nvSpPr>
          <p:spPr>
            <a:xfrm>
              <a:off x="6858000" y="1524000"/>
              <a:ext cx="609600" cy="2286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>
                <a:lnSpc>
                  <a:spcPts val="1800"/>
                </a:lnSpc>
                <a:buNone/>
              </a:pPr>
              <a:r>
                <a:rPr lang="en-US" sz="1200" b="1" dirty="0">
                  <a:solidFill>
                    <a:srgbClr val="000000"/>
                  </a:solidFill>
                  <a:latin typeface="ui-sans-serif" pitchFamily="34" charset="0"/>
                  <a:ea typeface="ui-sans-serif" pitchFamily="34" charset="-122"/>
                  <a:cs typeface="ui-sans-serif" pitchFamily="34" charset="-120"/>
                </a:rPr>
                <a:t>팀명</a:t>
              </a:r>
              <a:endParaRPr lang="en-US" sz="1200" dirty="0"/>
            </a:p>
          </p:txBody>
        </p:sp>
        <p:sp>
          <p:nvSpPr>
            <p:cNvPr id="40" name="Text 10"/>
            <p:cNvSpPr/>
            <p:nvPr/>
          </p:nvSpPr>
          <p:spPr>
            <a:xfrm>
              <a:off x="6858000" y="1752600"/>
              <a:ext cx="731520" cy="2286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>
                <a:lnSpc>
                  <a:spcPts val="1800"/>
                </a:lnSpc>
                <a:buNone/>
              </a:pPr>
              <a:r>
                <a:rPr lang="en-US" sz="1200" dirty="0">
                  <a:solidFill>
                    <a:srgbClr val="4B5563"/>
                  </a:solidFill>
                  <a:latin typeface="ui-sans-serif" pitchFamily="34" charset="0"/>
                  <a:ea typeface="ui-sans-serif" pitchFamily="34" charset="-122"/>
                  <a:cs typeface="ui-sans-serif" pitchFamily="34" charset="-120"/>
                </a:rPr>
                <a:t>또야또야</a:t>
              </a:r>
              <a:endParaRPr lang="en-US" sz="1200" dirty="0"/>
            </a:p>
          </p:txBody>
        </p:sp>
        <p:sp>
          <p:nvSpPr>
            <p:cNvPr id="41" name="Text 11"/>
            <p:cNvSpPr/>
            <p:nvPr/>
          </p:nvSpPr>
          <p:spPr>
            <a:xfrm>
              <a:off x="6858000" y="2095500"/>
              <a:ext cx="2169616" cy="2286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>
                <a:lnSpc>
                  <a:spcPts val="1800"/>
                </a:lnSpc>
                <a:buNone/>
              </a:pPr>
              <a:r>
                <a:rPr lang="en-US" sz="1200" b="1" dirty="0">
                  <a:solidFill>
                    <a:srgbClr val="000000"/>
                  </a:solidFill>
                  <a:latin typeface="+mj-ea"/>
                  <a:ea typeface="+mj-ea"/>
                  <a:cs typeface="ui-sans-serif" pitchFamily="34" charset="-120"/>
                </a:rPr>
                <a:t>팀원</a:t>
              </a:r>
              <a:endParaRPr lang="en-US" sz="1200" dirty="0">
                <a:latin typeface="+mj-ea"/>
                <a:ea typeface="+mj-ea"/>
              </a:endParaRPr>
            </a:p>
          </p:txBody>
        </p:sp>
        <p:sp>
          <p:nvSpPr>
            <p:cNvPr id="42" name="Text 12"/>
            <p:cNvSpPr/>
            <p:nvPr/>
          </p:nvSpPr>
          <p:spPr>
            <a:xfrm>
              <a:off x="6858000" y="2347850"/>
              <a:ext cx="4876800" cy="2286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>
                <a:lnSpc>
                  <a:spcPts val="1800"/>
                </a:lnSpc>
                <a:buNone/>
              </a:pPr>
              <a:r>
                <a:rPr lang="ko-KR" altLang="en-US" sz="1200" dirty="0" smtClean="0">
                  <a:solidFill>
                    <a:srgbClr val="4B5563"/>
                  </a:solidFill>
                  <a:latin typeface="HY견고딕" pitchFamily="18" charset="-127"/>
                  <a:ea typeface="HY견고딕" pitchFamily="18" charset="-127"/>
                  <a:cs typeface="ui-sans-serif" pitchFamily="34" charset="-120"/>
                </a:rPr>
                <a:t>김동현 </a:t>
              </a:r>
              <a:r>
                <a:rPr lang="en-US" altLang="ko-KR" sz="1200" dirty="0" smtClean="0">
                  <a:solidFill>
                    <a:srgbClr val="4B5563"/>
                  </a:solidFill>
                  <a:latin typeface="HY견고딕" pitchFamily="18" charset="-127"/>
                  <a:ea typeface="HY견고딕" pitchFamily="18" charset="-127"/>
                  <a:cs typeface="ui-sans-serif" pitchFamily="34" charset="-120"/>
                </a:rPr>
                <a:t>(</a:t>
              </a:r>
              <a:r>
                <a:rPr lang="ko-KR" altLang="en-US" sz="1200" dirty="0" smtClean="0">
                  <a:solidFill>
                    <a:srgbClr val="4B5563"/>
                  </a:solidFill>
                  <a:latin typeface="HY견고딕" pitchFamily="18" charset="-127"/>
                  <a:ea typeface="HY견고딕" pitchFamily="18" charset="-127"/>
                  <a:cs typeface="ui-sans-serif" pitchFamily="34" charset="-120"/>
                </a:rPr>
                <a:t>팀장</a:t>
              </a:r>
              <a:r>
                <a:rPr lang="en-US" altLang="ko-KR" sz="1200" dirty="0" smtClean="0">
                  <a:solidFill>
                    <a:srgbClr val="4B5563"/>
                  </a:solidFill>
                  <a:latin typeface="HY견고딕" pitchFamily="18" charset="-127"/>
                  <a:ea typeface="HY견고딕" pitchFamily="18" charset="-127"/>
                  <a:cs typeface="ui-sans-serif" pitchFamily="34" charset="-120"/>
                </a:rPr>
                <a:t>):</a:t>
              </a:r>
              <a:r>
                <a:rPr lang="ko-KR" altLang="en-US" sz="1200" dirty="0" smtClean="0">
                  <a:solidFill>
                    <a:srgbClr val="4B5563"/>
                  </a:solidFill>
                  <a:latin typeface="HY견고딕" pitchFamily="18" charset="-127"/>
                  <a:ea typeface="HY견고딕" pitchFamily="18" charset="-127"/>
                  <a:cs typeface="ui-sans-serif" pitchFamily="34" charset="-120"/>
                </a:rPr>
                <a:t>기획 및 전체 흐름 설계</a:t>
              </a:r>
              <a:r>
                <a:rPr lang="en-US" altLang="ko-KR" sz="1200" dirty="0" smtClean="0">
                  <a:solidFill>
                    <a:srgbClr val="4B5563"/>
                  </a:solidFill>
                  <a:latin typeface="HY견고딕" pitchFamily="18" charset="-127"/>
                  <a:ea typeface="HY견고딕" pitchFamily="18" charset="-127"/>
                  <a:cs typeface="ui-sans-serif" pitchFamily="34" charset="-120"/>
                </a:rPr>
                <a:t>,</a:t>
              </a:r>
              <a:r>
                <a:rPr lang="ko-KR" altLang="en-US" sz="1200" dirty="0" smtClean="0">
                  <a:solidFill>
                    <a:srgbClr val="4B5563"/>
                  </a:solidFill>
                  <a:latin typeface="HY견고딕" pitchFamily="18" charset="-127"/>
                  <a:ea typeface="HY견고딕" pitchFamily="18" charset="-127"/>
                  <a:cs typeface="ui-sans-serif" pitchFamily="34" charset="-120"/>
                </a:rPr>
                <a:t>발표자료 구성및 발표진행 </a:t>
              </a:r>
              <a:r>
                <a:rPr lang="en-US" altLang="ko-KR" sz="1200" dirty="0" smtClean="0">
                  <a:solidFill>
                    <a:srgbClr val="4B5563"/>
                  </a:solidFill>
                  <a:latin typeface="HY견고딕" pitchFamily="18" charset="-127"/>
                  <a:ea typeface="HY견고딕" pitchFamily="18" charset="-127"/>
                  <a:cs typeface="ui-sans-serif" pitchFamily="34" charset="-120"/>
                </a:rPr>
                <a:t> </a:t>
              </a:r>
              <a:r>
                <a:rPr lang="en-US" sz="1200" dirty="0" smtClean="0">
                  <a:solidFill>
                    <a:srgbClr val="4B5563"/>
                  </a:solidFill>
                  <a:latin typeface="HY견고딕" pitchFamily="18" charset="-127"/>
                  <a:ea typeface="HY견고딕" pitchFamily="18" charset="-127"/>
                  <a:cs typeface="ui-sans-serif" pitchFamily="34" charset="-120"/>
                </a:rPr>
                <a:t> </a:t>
              </a:r>
            </a:p>
            <a:p>
              <a:pPr marL="0" indent="0">
                <a:lnSpc>
                  <a:spcPts val="1800"/>
                </a:lnSpc>
                <a:buNone/>
              </a:pPr>
              <a:r>
                <a:rPr lang="en-US" sz="1200" dirty="0" smtClean="0">
                  <a:solidFill>
                    <a:srgbClr val="4B5563"/>
                  </a:solidFill>
                  <a:latin typeface="HY견고딕" pitchFamily="18" charset="-127"/>
                  <a:ea typeface="HY견고딕" pitchFamily="18" charset="-127"/>
                  <a:cs typeface="ui-sans-serif" pitchFamily="34" charset="-120"/>
                </a:rPr>
                <a:t>심재원 : </a:t>
              </a:r>
              <a:r>
                <a:rPr lang="ko-KR" altLang="en-US" sz="1200" dirty="0" smtClean="0">
                  <a:solidFill>
                    <a:srgbClr val="4B5563"/>
                  </a:solidFill>
                  <a:latin typeface="HY견고딕" pitchFamily="18" charset="-127"/>
                  <a:ea typeface="HY견고딕" pitchFamily="18" charset="-127"/>
                  <a:cs typeface="ui-sans-serif" pitchFamily="34" charset="-120"/>
                </a:rPr>
                <a:t>프론트엔드</a:t>
              </a:r>
              <a:endParaRPr lang="en-US" sz="1200" dirty="0" smtClean="0">
                <a:solidFill>
                  <a:srgbClr val="4B5563"/>
                </a:solidFill>
                <a:latin typeface="HY견고딕" pitchFamily="18" charset="-127"/>
                <a:ea typeface="HY견고딕" pitchFamily="18" charset="-127"/>
                <a:cs typeface="ui-sans-serif" pitchFamily="34" charset="-120"/>
              </a:endParaRPr>
            </a:p>
            <a:p>
              <a:pPr marL="0" indent="0">
                <a:lnSpc>
                  <a:spcPts val="1800"/>
                </a:lnSpc>
                <a:buNone/>
              </a:pPr>
              <a:r>
                <a:rPr lang="ko-KR" altLang="en-US" sz="1200" dirty="0" smtClean="0">
                  <a:solidFill>
                    <a:srgbClr val="4B5563"/>
                  </a:solidFill>
                  <a:latin typeface="HY견고딕" pitchFamily="18" charset="-127"/>
                  <a:ea typeface="HY견고딕" pitchFamily="18" charset="-127"/>
                  <a:cs typeface="ui-sans-serif" pitchFamily="34" charset="-120"/>
                </a:rPr>
                <a:t>하용군 </a:t>
              </a:r>
              <a:r>
                <a:rPr lang="en-US" altLang="ko-KR" sz="1200" dirty="0" smtClean="0">
                  <a:solidFill>
                    <a:srgbClr val="4B5563"/>
                  </a:solidFill>
                  <a:latin typeface="HY견고딕" pitchFamily="18" charset="-127"/>
                  <a:ea typeface="HY견고딕" pitchFamily="18" charset="-127"/>
                  <a:cs typeface="ui-sans-serif" pitchFamily="34" charset="-120"/>
                </a:rPr>
                <a:t>: </a:t>
              </a:r>
              <a:r>
                <a:rPr lang="ko-KR" altLang="en-US" sz="1200" dirty="0" smtClean="0">
                  <a:solidFill>
                    <a:srgbClr val="4B5563"/>
                  </a:solidFill>
                  <a:latin typeface="HY견고딕" pitchFamily="18" charset="-127"/>
                  <a:ea typeface="HY견고딕" pitchFamily="18" charset="-127"/>
                  <a:cs typeface="ui-sans-serif" pitchFamily="34" charset="-120"/>
                </a:rPr>
                <a:t>백엔드</a:t>
              </a:r>
              <a:endParaRPr lang="en-US" altLang="ko-KR" sz="1200" dirty="0" smtClean="0">
                <a:solidFill>
                  <a:srgbClr val="4B5563"/>
                </a:solidFill>
                <a:latin typeface="HY견고딕" pitchFamily="18" charset="-127"/>
                <a:ea typeface="HY견고딕" pitchFamily="18" charset="-127"/>
                <a:cs typeface="ui-sans-serif" pitchFamily="34" charset="-120"/>
              </a:endParaRPr>
            </a:p>
            <a:p>
              <a:pPr marL="0" indent="0">
                <a:lnSpc>
                  <a:spcPts val="1800"/>
                </a:lnSpc>
                <a:buNone/>
              </a:pPr>
              <a:r>
                <a:rPr lang="ko-KR" altLang="en-US" sz="1200" dirty="0" smtClean="0">
                  <a:solidFill>
                    <a:srgbClr val="4B5563"/>
                  </a:solidFill>
                  <a:latin typeface="HY견고딕" pitchFamily="18" charset="-127"/>
                  <a:ea typeface="HY견고딕" pitchFamily="18" charset="-127"/>
                  <a:cs typeface="ui-sans-serif" pitchFamily="34" charset="-120"/>
                </a:rPr>
                <a:t>김우영 </a:t>
              </a:r>
              <a:r>
                <a:rPr lang="en-US" altLang="ko-KR" sz="1200" dirty="0" smtClean="0">
                  <a:solidFill>
                    <a:srgbClr val="4B5563"/>
                  </a:solidFill>
                  <a:latin typeface="HY견고딕" pitchFamily="18" charset="-127"/>
                  <a:ea typeface="HY견고딕" pitchFamily="18" charset="-127"/>
                  <a:cs typeface="ui-sans-serif" pitchFamily="34" charset="-120"/>
                </a:rPr>
                <a:t>: </a:t>
              </a:r>
              <a:r>
                <a:rPr lang="ko-KR" altLang="en-US" sz="1200" dirty="0" smtClean="0">
                  <a:solidFill>
                    <a:srgbClr val="4B5563"/>
                  </a:solidFill>
                  <a:latin typeface="HY견고딕" pitchFamily="18" charset="-127"/>
                  <a:ea typeface="HY견고딕" pitchFamily="18" charset="-127"/>
                  <a:cs typeface="ui-sans-serif" pitchFamily="34" charset="-120"/>
                </a:rPr>
                <a:t>데이터베이스 </a:t>
              </a:r>
              <a:r>
                <a:rPr lang="en-US" altLang="ko-KR" sz="1200" dirty="0" smtClean="0">
                  <a:solidFill>
                    <a:srgbClr val="4B5563"/>
                  </a:solidFill>
                  <a:latin typeface="HY견고딕" pitchFamily="18" charset="-127"/>
                  <a:ea typeface="HY견고딕" pitchFamily="18" charset="-127"/>
                  <a:cs typeface="ui-sans-serif" pitchFamily="34" charset="-120"/>
                </a:rPr>
                <a:t>, UI/UX</a:t>
              </a:r>
              <a:r>
                <a:rPr lang="ko-KR" altLang="en-US" sz="1200" dirty="0" smtClean="0">
                  <a:solidFill>
                    <a:srgbClr val="4B5563"/>
                  </a:solidFill>
                  <a:latin typeface="HY견고딕" pitchFamily="18" charset="-127"/>
                  <a:ea typeface="HY견고딕" pitchFamily="18" charset="-127"/>
                  <a:cs typeface="ui-sans-serif" pitchFamily="34" charset="-120"/>
                </a:rPr>
                <a:t>디자인</a:t>
              </a:r>
              <a:endParaRPr lang="en-US" altLang="ko-KR" sz="1200" dirty="0" smtClean="0">
                <a:solidFill>
                  <a:srgbClr val="4B5563"/>
                </a:solidFill>
                <a:latin typeface="HY견고딕" pitchFamily="18" charset="-127"/>
                <a:ea typeface="HY견고딕" pitchFamily="18" charset="-127"/>
                <a:cs typeface="ui-sans-serif" pitchFamily="34" charset="-120"/>
              </a:endParaRPr>
            </a:p>
            <a:p>
              <a:pPr marL="0" indent="0">
                <a:lnSpc>
                  <a:spcPts val="1800"/>
                </a:lnSpc>
                <a:buNone/>
              </a:pPr>
              <a:r>
                <a:rPr lang="ko-KR" altLang="en-US" sz="1200" dirty="0" smtClean="0">
                  <a:solidFill>
                    <a:srgbClr val="4B5563"/>
                  </a:solidFill>
                  <a:latin typeface="HY견고딕" pitchFamily="18" charset="-127"/>
                  <a:ea typeface="HY견고딕" pitchFamily="18" charset="-127"/>
                  <a:cs typeface="ui-sans-serif" pitchFamily="34" charset="-120"/>
                </a:rPr>
                <a:t>양승국 </a:t>
              </a:r>
              <a:r>
                <a:rPr lang="en-US" altLang="ko-KR" sz="1200" dirty="0" smtClean="0">
                  <a:solidFill>
                    <a:srgbClr val="4B5563"/>
                  </a:solidFill>
                  <a:latin typeface="HY견고딕" pitchFamily="18" charset="-127"/>
                  <a:ea typeface="HY견고딕" pitchFamily="18" charset="-127"/>
                  <a:cs typeface="ui-sans-serif" pitchFamily="34" charset="-120"/>
                </a:rPr>
                <a:t>: </a:t>
              </a:r>
              <a:r>
                <a:rPr lang="ko-KR" altLang="en-US" sz="1200" dirty="0" smtClean="0">
                  <a:solidFill>
                    <a:srgbClr val="4B5563"/>
                  </a:solidFill>
                  <a:latin typeface="HY견고딕" pitchFamily="18" charset="-127"/>
                  <a:ea typeface="HY견고딕" pitchFamily="18" charset="-127"/>
                  <a:cs typeface="ui-sans-serif" pitchFamily="34" charset="-120"/>
                </a:rPr>
                <a:t>테스트 작업</a:t>
              </a:r>
              <a:endParaRPr lang="en-US" sz="1200" dirty="0">
                <a:latin typeface="HY견고딕" pitchFamily="18" charset="-127"/>
                <a:ea typeface="HY견고딕" pitchFamily="18" charset="-127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962150" cy="14859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86900" y="4629150"/>
            <a:ext cx="2705100" cy="36576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15500" y="1428750"/>
            <a:ext cx="1524000" cy="15240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2000" y="4800600"/>
            <a:ext cx="914400" cy="9144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38800" y="838200"/>
            <a:ext cx="914400" cy="381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38600" y="1104900"/>
            <a:ext cx="571500" cy="5715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10050" y="1238250"/>
            <a:ext cx="228600" cy="3048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52975" y="1376363"/>
            <a:ext cx="914400" cy="28575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10250" y="1104900"/>
            <a:ext cx="571500" cy="5715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967413" y="1238250"/>
            <a:ext cx="257175" cy="3048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24625" y="1376363"/>
            <a:ext cx="914400" cy="28575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581900" y="1104900"/>
            <a:ext cx="571500" cy="5715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753350" y="1238250"/>
            <a:ext cx="228600" cy="3048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81000" y="2552700"/>
            <a:ext cx="3657600" cy="22860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1500" y="2743200"/>
            <a:ext cx="457200" cy="4572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04850" y="2838450"/>
            <a:ext cx="190500" cy="2667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71500" y="3390900"/>
            <a:ext cx="152400" cy="1524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71500" y="3695700"/>
            <a:ext cx="152400" cy="15240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71500" y="4000500"/>
            <a:ext cx="152400" cy="15240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71500" y="4343400"/>
            <a:ext cx="3276600" cy="304800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267200" y="2552700"/>
            <a:ext cx="3657600" cy="2286000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457700" y="2743200"/>
            <a:ext cx="457200" cy="457200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4576763" y="2838450"/>
            <a:ext cx="219075" cy="266700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457700" y="3390900"/>
            <a:ext cx="152400" cy="152400"/>
          </a:xfrm>
          <a:prstGeom prst="rect">
            <a:avLst/>
          </a:prstGeom>
        </p:spPr>
      </p:pic>
      <p:pic>
        <p:nvPicPr>
          <p:cNvPr id="27" name="Image 25" descr="preencoded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457700" y="3695700"/>
            <a:ext cx="152400" cy="152400"/>
          </a:xfrm>
          <a:prstGeom prst="rect">
            <a:avLst/>
          </a:prstGeom>
        </p:spPr>
      </p:pic>
      <p:pic>
        <p:nvPicPr>
          <p:cNvPr id="28" name="Image 26" descr="preencoded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457700" y="4000500"/>
            <a:ext cx="152400" cy="152400"/>
          </a:xfrm>
          <a:prstGeom prst="rect">
            <a:avLst/>
          </a:prstGeom>
        </p:spPr>
      </p:pic>
      <p:pic>
        <p:nvPicPr>
          <p:cNvPr id="29" name="Image 27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457700" y="4343400"/>
            <a:ext cx="3276600" cy="304800"/>
          </a:xfrm>
          <a:prstGeom prst="rect">
            <a:avLst/>
          </a:prstGeom>
        </p:spPr>
      </p:pic>
      <p:pic>
        <p:nvPicPr>
          <p:cNvPr id="30" name="Image 28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153400" y="2552700"/>
            <a:ext cx="3657600" cy="2286000"/>
          </a:xfrm>
          <a:prstGeom prst="rect">
            <a:avLst/>
          </a:prstGeom>
        </p:spPr>
      </p:pic>
      <p:pic>
        <p:nvPicPr>
          <p:cNvPr id="31" name="Image 29" descr="preencoded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8343900" y="2743200"/>
            <a:ext cx="457200" cy="457200"/>
          </a:xfrm>
          <a:prstGeom prst="rect">
            <a:avLst/>
          </a:prstGeom>
        </p:spPr>
      </p:pic>
      <p:pic>
        <p:nvPicPr>
          <p:cNvPr id="32" name="Image 30" descr="preencoded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8477250" y="2838450"/>
            <a:ext cx="190500" cy="266700"/>
          </a:xfrm>
          <a:prstGeom prst="rect">
            <a:avLst/>
          </a:prstGeom>
        </p:spPr>
      </p:pic>
      <p:pic>
        <p:nvPicPr>
          <p:cNvPr id="33" name="Image 31" descr="preencoded.png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8343900" y="3390900"/>
            <a:ext cx="152400" cy="152400"/>
          </a:xfrm>
          <a:prstGeom prst="rect">
            <a:avLst/>
          </a:prstGeom>
        </p:spPr>
      </p:pic>
      <p:pic>
        <p:nvPicPr>
          <p:cNvPr id="34" name="Image 32" descr="preencoded.png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8343900" y="3695700"/>
            <a:ext cx="152400" cy="152400"/>
          </a:xfrm>
          <a:prstGeom prst="rect">
            <a:avLst/>
          </a:prstGeom>
        </p:spPr>
      </p:pic>
      <p:pic>
        <p:nvPicPr>
          <p:cNvPr id="35" name="Image 33" descr="preencoded.png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8343900" y="4000500"/>
            <a:ext cx="152400" cy="152400"/>
          </a:xfrm>
          <a:prstGeom prst="rect">
            <a:avLst/>
          </a:prstGeom>
        </p:spPr>
      </p:pic>
      <p:pic>
        <p:nvPicPr>
          <p:cNvPr id="36" name="Image 34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343900" y="4343400"/>
            <a:ext cx="3276600" cy="304800"/>
          </a:xfrm>
          <a:prstGeom prst="rect">
            <a:avLst/>
          </a:prstGeom>
        </p:spPr>
      </p:pic>
      <p:sp>
        <p:nvSpPr>
          <p:cNvPr id="37" name="Text 0"/>
          <p:cNvSpPr/>
          <p:nvPr/>
        </p:nvSpPr>
        <p:spPr>
          <a:xfrm>
            <a:off x="381000" y="381000"/>
            <a:ext cx="114300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ko-KR" altLang="en-US" sz="2700" b="1" dirty="0" smtClean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주요기능</a:t>
            </a:r>
            <a:r>
              <a:rPr lang="en-US" altLang="ko-KR" sz="2700" b="1" dirty="0" smtClean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(1) </a:t>
            </a:r>
            <a:r>
              <a:rPr lang="en-US" sz="2700" b="1" dirty="0" smtClean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생산 </a:t>
            </a:r>
            <a:r>
              <a:rPr lang="ko-KR" altLang="en-US" sz="2700" b="1" dirty="0" smtClean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목표</a:t>
            </a:r>
            <a:r>
              <a:rPr lang="en-US" sz="2700" b="1" dirty="0" smtClean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- </a:t>
            </a:r>
            <a:r>
              <a:rPr lang="ko-KR" altLang="en-US" sz="2700" b="1" dirty="0" smtClean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생산 지시</a:t>
            </a:r>
            <a:r>
              <a:rPr lang="en-US" altLang="ko-KR" sz="2700" b="1" dirty="0" smtClean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-  </a:t>
            </a:r>
            <a:r>
              <a:rPr lang="ko-KR" altLang="en-US" sz="2700" b="1" dirty="0" smtClean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실적 기능</a:t>
            </a:r>
            <a:endParaRPr lang="en-US" sz="2700" dirty="0"/>
          </a:p>
        </p:txBody>
      </p:sp>
      <p:sp>
        <p:nvSpPr>
          <p:cNvPr id="38" name="Text 1"/>
          <p:cNvSpPr/>
          <p:nvPr/>
        </p:nvSpPr>
        <p:spPr>
          <a:xfrm>
            <a:off x="838200" y="1981200"/>
            <a:ext cx="28956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500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생산 목표 관리</a:t>
            </a:r>
            <a:endParaRPr lang="en-US" sz="1500" dirty="0"/>
          </a:p>
        </p:txBody>
      </p:sp>
      <p:sp>
        <p:nvSpPr>
          <p:cNvPr id="39" name="Text 2"/>
          <p:cNvSpPr/>
          <p:nvPr/>
        </p:nvSpPr>
        <p:spPr>
          <a:xfrm>
            <a:off x="4648200" y="1981200"/>
            <a:ext cx="28956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500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생산 지시 관리</a:t>
            </a:r>
            <a:endParaRPr lang="en-US" sz="1500" dirty="0"/>
          </a:p>
        </p:txBody>
      </p:sp>
      <p:sp>
        <p:nvSpPr>
          <p:cNvPr id="40" name="Text 3"/>
          <p:cNvSpPr/>
          <p:nvPr/>
        </p:nvSpPr>
        <p:spPr>
          <a:xfrm>
            <a:off x="8458200" y="1981200"/>
            <a:ext cx="28956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500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생산 실적 관리</a:t>
            </a:r>
            <a:endParaRPr lang="en-US" sz="1500" dirty="0"/>
          </a:p>
        </p:txBody>
      </p:sp>
      <p:sp>
        <p:nvSpPr>
          <p:cNvPr id="41" name="Text 4"/>
          <p:cNvSpPr/>
          <p:nvPr/>
        </p:nvSpPr>
        <p:spPr>
          <a:xfrm>
            <a:off x="1143000" y="2838450"/>
            <a:ext cx="13716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생산 목표 관리</a:t>
            </a:r>
            <a:endParaRPr lang="en-US" sz="1500" dirty="0"/>
          </a:p>
        </p:txBody>
      </p:sp>
      <p:sp>
        <p:nvSpPr>
          <p:cNvPr id="42" name="Text 5"/>
          <p:cNvSpPr/>
          <p:nvPr/>
        </p:nvSpPr>
        <p:spPr>
          <a:xfrm>
            <a:off x="800100" y="3352800"/>
            <a:ext cx="21145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월별 및 일별 생산 목표 설정</a:t>
            </a:r>
            <a:endParaRPr lang="en-US" sz="1200" dirty="0"/>
          </a:p>
        </p:txBody>
      </p:sp>
      <p:sp>
        <p:nvSpPr>
          <p:cNvPr id="43" name="Text 6"/>
          <p:cNvSpPr/>
          <p:nvPr/>
        </p:nvSpPr>
        <p:spPr>
          <a:xfrm>
            <a:off x="800100" y="3657600"/>
            <a:ext cx="185166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생산 계획의 기준점 제공</a:t>
            </a:r>
            <a:endParaRPr lang="en-US" sz="1200" dirty="0"/>
          </a:p>
        </p:txBody>
      </p:sp>
      <p:sp>
        <p:nvSpPr>
          <p:cNvPr id="44" name="Text 7"/>
          <p:cNvSpPr/>
          <p:nvPr/>
        </p:nvSpPr>
        <p:spPr>
          <a:xfrm>
            <a:off x="800100" y="3962400"/>
            <a:ext cx="185166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실시간 목표 달성률 파악</a:t>
            </a:r>
            <a:endParaRPr lang="en-US" sz="1200" dirty="0"/>
          </a:p>
        </p:txBody>
      </p:sp>
      <p:sp>
        <p:nvSpPr>
          <p:cNvPr id="45" name="Text 8"/>
          <p:cNvSpPr/>
          <p:nvPr/>
        </p:nvSpPr>
        <p:spPr>
          <a:xfrm>
            <a:off x="571500" y="4457700"/>
            <a:ext cx="32766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i="1" dirty="0">
                <a:solidFill>
                  <a:srgbClr val="6B728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"목표 설정 → 계획 기준"</a:t>
            </a:r>
            <a:endParaRPr lang="en-US" sz="1050" dirty="0"/>
          </a:p>
        </p:txBody>
      </p:sp>
      <p:sp>
        <p:nvSpPr>
          <p:cNvPr id="46" name="Text 9"/>
          <p:cNvSpPr/>
          <p:nvPr/>
        </p:nvSpPr>
        <p:spPr>
          <a:xfrm>
            <a:off x="5029200" y="2838450"/>
            <a:ext cx="13716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생산 지시 관리</a:t>
            </a:r>
            <a:endParaRPr lang="en-US" sz="1500" dirty="0"/>
          </a:p>
        </p:txBody>
      </p:sp>
      <p:sp>
        <p:nvSpPr>
          <p:cNvPr id="47" name="Text 10"/>
          <p:cNvSpPr/>
          <p:nvPr/>
        </p:nvSpPr>
        <p:spPr>
          <a:xfrm>
            <a:off x="4686300" y="3352800"/>
            <a:ext cx="187452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작업자/설비별 지시 발행</a:t>
            </a:r>
            <a:endParaRPr lang="en-US" sz="1200" dirty="0"/>
          </a:p>
        </p:txBody>
      </p:sp>
      <p:sp>
        <p:nvSpPr>
          <p:cNvPr id="48" name="Text 11"/>
          <p:cNvSpPr/>
          <p:nvPr/>
        </p:nvSpPr>
        <p:spPr>
          <a:xfrm>
            <a:off x="4686300" y="3657600"/>
            <a:ext cx="259461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제품, 수량, 시간, 원자재 정보 포함</a:t>
            </a:r>
            <a:endParaRPr lang="en-US" sz="1200" dirty="0"/>
          </a:p>
        </p:txBody>
      </p:sp>
      <p:sp>
        <p:nvSpPr>
          <p:cNvPr id="49" name="Text 12"/>
          <p:cNvSpPr/>
          <p:nvPr/>
        </p:nvSpPr>
        <p:spPr>
          <a:xfrm>
            <a:off x="4686300" y="3962400"/>
            <a:ext cx="267462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현장 혼란 감소 및 자원 효율성 증대</a:t>
            </a:r>
            <a:endParaRPr lang="en-US" sz="1200" dirty="0"/>
          </a:p>
        </p:txBody>
      </p:sp>
      <p:sp>
        <p:nvSpPr>
          <p:cNvPr id="50" name="Text 13"/>
          <p:cNvSpPr/>
          <p:nvPr/>
        </p:nvSpPr>
        <p:spPr>
          <a:xfrm>
            <a:off x="4457700" y="4457700"/>
            <a:ext cx="32766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i="1" dirty="0">
                <a:solidFill>
                  <a:srgbClr val="6B728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"계획 → 실행 지시"</a:t>
            </a:r>
            <a:endParaRPr lang="en-US" sz="1050" dirty="0"/>
          </a:p>
        </p:txBody>
      </p:sp>
      <p:sp>
        <p:nvSpPr>
          <p:cNvPr id="51" name="Text 14"/>
          <p:cNvSpPr/>
          <p:nvPr/>
        </p:nvSpPr>
        <p:spPr>
          <a:xfrm>
            <a:off x="8915400" y="2838450"/>
            <a:ext cx="13716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생산 실적 관리</a:t>
            </a:r>
            <a:endParaRPr lang="en-US" sz="1500" dirty="0"/>
          </a:p>
        </p:txBody>
      </p:sp>
      <p:sp>
        <p:nvSpPr>
          <p:cNvPr id="52" name="Text 15"/>
          <p:cNvSpPr/>
          <p:nvPr/>
        </p:nvSpPr>
        <p:spPr>
          <a:xfrm>
            <a:off x="8572500" y="3352800"/>
            <a:ext cx="250317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실제 생산 수량 및 불량 수량 기록</a:t>
            </a:r>
            <a:endParaRPr lang="en-US" sz="1200" dirty="0"/>
          </a:p>
        </p:txBody>
      </p:sp>
      <p:sp>
        <p:nvSpPr>
          <p:cNvPr id="53" name="Text 16"/>
          <p:cNvSpPr/>
          <p:nvPr/>
        </p:nvSpPr>
        <p:spPr>
          <a:xfrm>
            <a:off x="8572500" y="3657600"/>
            <a:ext cx="206883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생산 효율성 분석 자료 제공</a:t>
            </a:r>
            <a:endParaRPr lang="en-US" sz="1200" dirty="0"/>
          </a:p>
        </p:txBody>
      </p:sp>
      <p:sp>
        <p:nvSpPr>
          <p:cNvPr id="54" name="Text 17"/>
          <p:cNvSpPr/>
          <p:nvPr/>
        </p:nvSpPr>
        <p:spPr>
          <a:xfrm>
            <a:off x="8572500" y="3962400"/>
            <a:ext cx="206883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목표 대비 실적 실시간 비교</a:t>
            </a:r>
            <a:endParaRPr lang="en-US" sz="1200" dirty="0"/>
          </a:p>
        </p:txBody>
      </p:sp>
      <p:sp>
        <p:nvSpPr>
          <p:cNvPr id="55" name="Text 18"/>
          <p:cNvSpPr/>
          <p:nvPr/>
        </p:nvSpPr>
        <p:spPr>
          <a:xfrm>
            <a:off x="8343900" y="4457700"/>
            <a:ext cx="32766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i="1" dirty="0">
                <a:solidFill>
                  <a:srgbClr val="6B728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"실행 → 결과 기록"</a:t>
            </a:r>
            <a:endParaRPr lang="en-US" sz="1050" dirty="0"/>
          </a:p>
        </p:txBody>
      </p:sp>
      <p:sp>
        <p:nvSpPr>
          <p:cNvPr id="56" name="Text 19"/>
          <p:cNvSpPr/>
          <p:nvPr/>
        </p:nvSpPr>
        <p:spPr>
          <a:xfrm>
            <a:off x="381000" y="5067300"/>
            <a:ext cx="114300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i="1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이 세 가지 기능은 '목표 → 지시 → 실적'이라는 유기적인 흐름 속에서 상호 연동됩니다.</a:t>
            </a:r>
            <a:endParaRPr lang="en-US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962150" cy="14859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86900" y="4629150"/>
            <a:ext cx="2705100" cy="36576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15500" y="1428750"/>
            <a:ext cx="1524000" cy="15240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2000" y="4800600"/>
            <a:ext cx="914400" cy="9144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38800" y="838200"/>
            <a:ext cx="914400" cy="381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1000" y="1104900"/>
            <a:ext cx="3657600" cy="253365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9600" y="1333500"/>
            <a:ext cx="571500" cy="5715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09625" y="1466850"/>
            <a:ext cx="171450" cy="3048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09600" y="4400550"/>
            <a:ext cx="3200400" cy="3048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09600" y="1905000"/>
            <a:ext cx="114300" cy="1524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495800" y="2114550"/>
            <a:ext cx="571500" cy="571500"/>
          </a:xfrm>
          <a:prstGeom prst="rect">
            <a:avLst/>
          </a:prstGeom>
        </p:spPr>
      </p:pic>
      <p:sp>
        <p:nvSpPr>
          <p:cNvPr id="33" name="Text 0"/>
          <p:cNvSpPr/>
          <p:nvPr/>
        </p:nvSpPr>
        <p:spPr>
          <a:xfrm>
            <a:off x="381000" y="381000"/>
            <a:ext cx="114300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주요 기능 </a:t>
            </a:r>
            <a:r>
              <a:rPr lang="en-US" sz="2700" b="1" dirty="0" smtClean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(2) </a:t>
            </a:r>
            <a:r>
              <a:rPr lang="en-US" sz="27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- 품질 관리</a:t>
            </a:r>
            <a:endParaRPr lang="en-US" sz="2700" dirty="0"/>
          </a:p>
        </p:txBody>
      </p:sp>
      <p:sp>
        <p:nvSpPr>
          <p:cNvPr id="34" name="Text 1"/>
          <p:cNvSpPr/>
          <p:nvPr/>
        </p:nvSpPr>
        <p:spPr>
          <a:xfrm>
            <a:off x="1295400" y="1514475"/>
            <a:ext cx="166878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품질 불량 등록</a:t>
            </a:r>
            <a:endParaRPr lang="en-US" sz="1800" dirty="0"/>
          </a:p>
        </p:txBody>
      </p:sp>
      <p:grpSp>
        <p:nvGrpSpPr>
          <p:cNvPr id="53" name="그룹 52"/>
          <p:cNvGrpSpPr/>
          <p:nvPr/>
        </p:nvGrpSpPr>
        <p:grpSpPr>
          <a:xfrm>
            <a:off x="609600" y="2152650"/>
            <a:ext cx="3326130" cy="1257300"/>
            <a:chOff x="609600" y="2152650"/>
            <a:chExt cx="3326130" cy="1257300"/>
          </a:xfrm>
        </p:grpSpPr>
        <p:pic>
          <p:nvPicPr>
            <p:cNvPr id="11" name="Image 9" descr="preencoded.png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609600" y="2190750"/>
              <a:ext cx="152400" cy="152400"/>
            </a:xfrm>
            <a:prstGeom prst="rect">
              <a:avLst/>
            </a:prstGeom>
          </p:spPr>
        </p:pic>
        <p:pic>
          <p:nvPicPr>
            <p:cNvPr id="12" name="Image 10" descr="preencoded.png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609600" y="2533650"/>
              <a:ext cx="152400" cy="152400"/>
            </a:xfrm>
            <a:prstGeom prst="rect">
              <a:avLst/>
            </a:prstGeom>
          </p:spPr>
        </p:pic>
        <p:pic>
          <p:nvPicPr>
            <p:cNvPr id="13" name="Image 11" descr="preencoded.png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609600" y="2876550"/>
              <a:ext cx="152400" cy="152400"/>
            </a:xfrm>
            <a:prstGeom prst="rect">
              <a:avLst/>
            </a:prstGeom>
          </p:spPr>
        </p:pic>
        <p:pic>
          <p:nvPicPr>
            <p:cNvPr id="14" name="Image 12" descr="preencoded.png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609600" y="3219450"/>
              <a:ext cx="152400" cy="152400"/>
            </a:xfrm>
            <a:prstGeom prst="rect">
              <a:avLst/>
            </a:prstGeom>
          </p:spPr>
        </p:pic>
        <p:sp>
          <p:nvSpPr>
            <p:cNvPr id="35" name="Text 2"/>
            <p:cNvSpPr/>
            <p:nvPr/>
          </p:nvSpPr>
          <p:spPr>
            <a:xfrm>
              <a:off x="838200" y="2152650"/>
              <a:ext cx="2846070" cy="2286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1800"/>
                </a:lnSpc>
                <a:buNone/>
              </a:pPr>
              <a:r>
                <a:rPr lang="en-US" sz="1200" dirty="0">
                  <a:solidFill>
                    <a:srgbClr val="374151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작업자가 불량 발생 시 불량 코드 선택</a:t>
              </a:r>
              <a:endParaRPr lang="en-US" sz="1200" dirty="0"/>
            </a:p>
          </p:txBody>
        </p:sp>
        <p:sp>
          <p:nvSpPr>
            <p:cNvPr id="36" name="Text 3"/>
            <p:cNvSpPr/>
            <p:nvPr/>
          </p:nvSpPr>
          <p:spPr>
            <a:xfrm>
              <a:off x="838200" y="2495550"/>
              <a:ext cx="2068830" cy="2286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1800"/>
                </a:lnSpc>
                <a:buNone/>
              </a:pPr>
              <a:r>
                <a:rPr lang="en-US" sz="1200" dirty="0">
                  <a:solidFill>
                    <a:srgbClr val="374151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상세한 원인 입력 필드 제공</a:t>
              </a:r>
              <a:endParaRPr lang="en-US" sz="1200" dirty="0"/>
            </a:p>
          </p:txBody>
        </p:sp>
        <p:sp>
          <p:nvSpPr>
            <p:cNvPr id="37" name="Text 4"/>
            <p:cNvSpPr/>
            <p:nvPr/>
          </p:nvSpPr>
          <p:spPr>
            <a:xfrm>
              <a:off x="838200" y="2838450"/>
              <a:ext cx="1291590" cy="2286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1800"/>
                </a:lnSpc>
                <a:buNone/>
              </a:pPr>
              <a:r>
                <a:rPr lang="en-US" sz="1200" dirty="0">
                  <a:solidFill>
                    <a:srgbClr val="374151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불량 유형 표준화</a:t>
              </a:r>
              <a:endParaRPr lang="en-US" sz="1200" dirty="0"/>
            </a:p>
          </p:txBody>
        </p:sp>
        <p:sp>
          <p:nvSpPr>
            <p:cNvPr id="38" name="Text 5"/>
            <p:cNvSpPr/>
            <p:nvPr/>
          </p:nvSpPr>
          <p:spPr>
            <a:xfrm>
              <a:off x="838200" y="3181350"/>
              <a:ext cx="3097530" cy="2286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1800"/>
                </a:lnSpc>
                <a:buNone/>
              </a:pPr>
              <a:r>
                <a:rPr lang="en-US" sz="1200" dirty="0">
                  <a:solidFill>
                    <a:srgbClr val="374151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직관적인 인터페이스로 신속한 정보 입력</a:t>
              </a:r>
              <a:endParaRPr lang="en-US" sz="1200" dirty="0"/>
            </a:p>
          </p:txBody>
        </p:sp>
      </p:grpSp>
      <p:sp>
        <p:nvSpPr>
          <p:cNvPr id="39" name="Text 6"/>
          <p:cNvSpPr/>
          <p:nvPr/>
        </p:nvSpPr>
        <p:spPr>
          <a:xfrm>
            <a:off x="838200" y="1905000"/>
            <a:ext cx="31432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불량 등록은 향후 품질 개선의 기초 자료로 활용</a:t>
            </a:r>
            <a:endParaRPr lang="en-US" sz="1050" dirty="0"/>
          </a:p>
        </p:txBody>
      </p:sp>
      <p:grpSp>
        <p:nvGrpSpPr>
          <p:cNvPr id="72" name="그룹 71"/>
          <p:cNvGrpSpPr/>
          <p:nvPr/>
        </p:nvGrpSpPr>
        <p:grpSpPr>
          <a:xfrm>
            <a:off x="4232910" y="1905000"/>
            <a:ext cx="4069080" cy="3829050"/>
            <a:chOff x="4267200" y="1104900"/>
            <a:chExt cx="4069080" cy="3829050"/>
          </a:xfrm>
        </p:grpSpPr>
        <p:pic>
          <p:nvPicPr>
            <p:cNvPr id="17" name="Image 15" descr="preencoded.png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4267200" y="1104900"/>
              <a:ext cx="3657600" cy="3829050"/>
            </a:xfrm>
            <a:prstGeom prst="rect">
              <a:avLst/>
            </a:prstGeom>
          </p:spPr>
        </p:pic>
        <p:pic>
          <p:nvPicPr>
            <p:cNvPr id="19" name="Image 17" descr="preencoded.png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4652963" y="1466850"/>
              <a:ext cx="257175" cy="304800"/>
            </a:xfrm>
            <a:prstGeom prst="rect">
              <a:avLst/>
            </a:prstGeom>
          </p:spPr>
        </p:pic>
        <p:pic>
          <p:nvPicPr>
            <p:cNvPr id="20" name="Image 18" descr="preencoded.png"/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4495800" y="2533650"/>
              <a:ext cx="152400" cy="152400"/>
            </a:xfrm>
            <a:prstGeom prst="rect">
              <a:avLst/>
            </a:prstGeom>
          </p:spPr>
        </p:pic>
        <p:pic>
          <p:nvPicPr>
            <p:cNvPr id="21" name="Image 19" descr="preencoded.png"/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4495800" y="2838450"/>
              <a:ext cx="152400" cy="152400"/>
            </a:xfrm>
            <a:prstGeom prst="rect">
              <a:avLst/>
            </a:prstGeom>
          </p:spPr>
        </p:pic>
        <p:pic>
          <p:nvPicPr>
            <p:cNvPr id="22" name="Image 20" descr="preencoded.png"/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4495800" y="3143250"/>
              <a:ext cx="152400" cy="152400"/>
            </a:xfrm>
            <a:prstGeom prst="rect">
              <a:avLst/>
            </a:prstGeom>
          </p:spPr>
        </p:pic>
        <p:pic>
          <p:nvPicPr>
            <p:cNvPr id="23" name="Image 21" descr="preencoded.png"/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4495800" y="3486150"/>
              <a:ext cx="3200400" cy="1219200"/>
            </a:xfrm>
            <a:prstGeom prst="rect">
              <a:avLst/>
            </a:prstGeom>
          </p:spPr>
        </p:pic>
        <p:sp>
          <p:nvSpPr>
            <p:cNvPr id="40" name="Text 7"/>
            <p:cNvSpPr/>
            <p:nvPr/>
          </p:nvSpPr>
          <p:spPr>
            <a:xfrm>
              <a:off x="5181600" y="1514475"/>
              <a:ext cx="1085850" cy="3048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>
                <a:lnSpc>
                  <a:spcPts val="2400"/>
                </a:lnSpc>
                <a:buNone/>
              </a:pPr>
              <a:r>
                <a:rPr lang="en-US" sz="1800" b="1" dirty="0">
                  <a:solidFill>
                    <a:srgbClr val="1F2937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불량 통계</a:t>
              </a:r>
              <a:endParaRPr lang="en-US" sz="1800" dirty="0"/>
            </a:p>
          </p:txBody>
        </p:sp>
        <p:sp>
          <p:nvSpPr>
            <p:cNvPr id="41" name="Text 8"/>
            <p:cNvSpPr/>
            <p:nvPr/>
          </p:nvSpPr>
          <p:spPr>
            <a:xfrm>
              <a:off x="4495800" y="2152650"/>
              <a:ext cx="3840480" cy="2286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>
                <a:lnSpc>
                  <a:spcPts val="1800"/>
                </a:lnSpc>
                <a:buNone/>
              </a:pPr>
              <a:r>
                <a:rPr lang="en-US" sz="1200" dirty="0">
                  <a:solidFill>
                    <a:srgbClr val="374151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등록된 불량 데이터를 기반으로 다양한 통계 제공:</a:t>
              </a:r>
              <a:endParaRPr lang="en-US" sz="1200" dirty="0"/>
            </a:p>
          </p:txBody>
        </p:sp>
        <p:sp>
          <p:nvSpPr>
            <p:cNvPr id="42" name="Text 9"/>
            <p:cNvSpPr/>
            <p:nvPr/>
          </p:nvSpPr>
          <p:spPr>
            <a:xfrm>
              <a:off x="4724400" y="2495550"/>
              <a:ext cx="2766060" cy="2286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1800"/>
                </a:lnSpc>
                <a:buNone/>
              </a:pPr>
              <a:r>
                <a:rPr lang="en-US" sz="1200" dirty="0">
                  <a:solidFill>
                    <a:srgbClr val="374151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불량률 그래프 제공 (파이/바 그래프)</a:t>
              </a:r>
              <a:endParaRPr lang="en-US" sz="1200" dirty="0"/>
            </a:p>
          </p:txBody>
        </p:sp>
        <p:sp>
          <p:nvSpPr>
            <p:cNvPr id="43" name="Text 10"/>
            <p:cNvSpPr/>
            <p:nvPr/>
          </p:nvSpPr>
          <p:spPr>
            <a:xfrm>
              <a:off x="4724400" y="2800350"/>
              <a:ext cx="3017520" cy="2286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1800"/>
                </a:lnSpc>
                <a:buNone/>
              </a:pPr>
              <a:r>
                <a:rPr lang="en-US" sz="1200" dirty="0">
                  <a:solidFill>
                    <a:srgbClr val="374151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특정 기간 동안의 불량 유형별 비율 확인</a:t>
              </a:r>
              <a:endParaRPr lang="en-US" sz="1200" dirty="0"/>
            </a:p>
          </p:txBody>
        </p:sp>
        <p:sp>
          <p:nvSpPr>
            <p:cNvPr id="44" name="Text 11"/>
            <p:cNvSpPr/>
            <p:nvPr/>
          </p:nvSpPr>
          <p:spPr>
            <a:xfrm>
              <a:off x="4724400" y="3105150"/>
              <a:ext cx="1508760" cy="2286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1800"/>
                </a:lnSpc>
                <a:buNone/>
              </a:pPr>
              <a:r>
                <a:rPr lang="en-US" sz="1200" dirty="0">
                  <a:solidFill>
                    <a:srgbClr val="374151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불량 발생 추이 분석</a:t>
              </a:r>
              <a:endParaRPr lang="en-US" sz="1200" dirty="0"/>
            </a:p>
          </p:txBody>
        </p:sp>
      </p:grpSp>
      <p:grpSp>
        <p:nvGrpSpPr>
          <p:cNvPr id="73" name="그룹 72"/>
          <p:cNvGrpSpPr/>
          <p:nvPr/>
        </p:nvGrpSpPr>
        <p:grpSpPr>
          <a:xfrm>
            <a:off x="8153400" y="1914525"/>
            <a:ext cx="3684270" cy="3829050"/>
            <a:chOff x="8153400" y="1104900"/>
            <a:chExt cx="3684270" cy="3829050"/>
          </a:xfrm>
        </p:grpSpPr>
        <p:pic>
          <p:nvPicPr>
            <p:cNvPr id="24" name="Image 22" descr="preencoded.png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8153400" y="1104900"/>
              <a:ext cx="3657600" cy="3829050"/>
            </a:xfrm>
            <a:prstGeom prst="rect">
              <a:avLst/>
            </a:prstGeom>
          </p:spPr>
        </p:pic>
        <p:pic>
          <p:nvPicPr>
            <p:cNvPr id="25" name="Image 23" descr="preencoded.png"/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8382000" y="1333500"/>
              <a:ext cx="571500" cy="571500"/>
            </a:xfrm>
            <a:prstGeom prst="rect">
              <a:avLst/>
            </a:prstGeom>
          </p:spPr>
        </p:pic>
        <p:pic>
          <p:nvPicPr>
            <p:cNvPr id="26" name="Image 24" descr="preencoded.png"/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8553450" y="1466850"/>
              <a:ext cx="228600" cy="304800"/>
            </a:xfrm>
            <a:prstGeom prst="rect">
              <a:avLst/>
            </a:prstGeom>
          </p:spPr>
        </p:pic>
        <p:pic>
          <p:nvPicPr>
            <p:cNvPr id="27" name="Image 25" descr="preencoded.png"/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8382000" y="2190750"/>
              <a:ext cx="190500" cy="152400"/>
            </a:xfrm>
            <a:prstGeom prst="rect">
              <a:avLst/>
            </a:prstGeom>
          </p:spPr>
        </p:pic>
        <p:pic>
          <p:nvPicPr>
            <p:cNvPr id="28" name="Image 26" descr="preencoded.png"/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8382000" y="2533650"/>
              <a:ext cx="171450" cy="152400"/>
            </a:xfrm>
            <a:prstGeom prst="rect">
              <a:avLst/>
            </a:prstGeom>
          </p:spPr>
        </p:pic>
        <p:pic>
          <p:nvPicPr>
            <p:cNvPr id="29" name="Image 27" descr="preencoded.png"/>
            <p:cNvPicPr>
              <a:picLocks noChangeAspect="1"/>
            </p:cNvPicPr>
            <p:nvPr/>
          </p:nvPicPr>
          <p:blipFill>
            <a:blip r:embed="rId26"/>
            <a:stretch>
              <a:fillRect/>
            </a:stretch>
          </p:blipFill>
          <p:spPr>
            <a:xfrm>
              <a:off x="8382000" y="3105150"/>
              <a:ext cx="152400" cy="152400"/>
            </a:xfrm>
            <a:prstGeom prst="rect">
              <a:avLst/>
            </a:prstGeom>
          </p:spPr>
        </p:pic>
        <p:pic>
          <p:nvPicPr>
            <p:cNvPr id="30" name="Image 28" descr="preencoded.png"/>
            <p:cNvPicPr>
              <a:picLocks noChangeAspect="1"/>
            </p:cNvPicPr>
            <p:nvPr/>
          </p:nvPicPr>
          <p:blipFill>
            <a:blip r:embed="rId27"/>
            <a:stretch>
              <a:fillRect/>
            </a:stretch>
          </p:blipFill>
          <p:spPr>
            <a:xfrm>
              <a:off x="8382000" y="3448050"/>
              <a:ext cx="152400" cy="152400"/>
            </a:xfrm>
            <a:prstGeom prst="rect">
              <a:avLst/>
            </a:prstGeom>
          </p:spPr>
        </p:pic>
        <p:pic>
          <p:nvPicPr>
            <p:cNvPr id="31" name="Image 29" descr="preencoded.png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8382000" y="4400550"/>
              <a:ext cx="3200400" cy="304800"/>
            </a:xfrm>
            <a:prstGeom prst="rect">
              <a:avLst/>
            </a:prstGeom>
          </p:spPr>
        </p:pic>
        <p:pic>
          <p:nvPicPr>
            <p:cNvPr id="32" name="Image 30" descr="preencoded.png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8382000" y="4533900"/>
              <a:ext cx="114300" cy="152400"/>
            </a:xfrm>
            <a:prstGeom prst="rect">
              <a:avLst/>
            </a:prstGeom>
          </p:spPr>
        </p:pic>
        <p:sp>
          <p:nvSpPr>
            <p:cNvPr id="45" name="Text 12"/>
            <p:cNvSpPr/>
            <p:nvPr/>
          </p:nvSpPr>
          <p:spPr>
            <a:xfrm>
              <a:off x="9067800" y="1514475"/>
              <a:ext cx="1085850" cy="3048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>
                <a:lnSpc>
                  <a:spcPts val="2400"/>
                </a:lnSpc>
                <a:buNone/>
              </a:pPr>
              <a:r>
                <a:rPr lang="en-US" sz="1800" b="1" dirty="0">
                  <a:solidFill>
                    <a:srgbClr val="1F2937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불량 추적</a:t>
              </a:r>
              <a:endParaRPr lang="en-US" sz="1800" dirty="0"/>
            </a:p>
          </p:txBody>
        </p:sp>
        <p:sp>
          <p:nvSpPr>
            <p:cNvPr id="46" name="Text 13"/>
            <p:cNvSpPr/>
            <p:nvPr/>
          </p:nvSpPr>
          <p:spPr>
            <a:xfrm>
              <a:off x="8648700" y="2152650"/>
              <a:ext cx="3188970" cy="2286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1800"/>
                </a:lnSpc>
                <a:buNone/>
              </a:pPr>
              <a:r>
                <a:rPr lang="en-US" sz="1200" dirty="0">
                  <a:solidFill>
                    <a:srgbClr val="374151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등록된 불량 정보는 해당 생산 실적과 연결</a:t>
              </a:r>
              <a:endParaRPr lang="en-US" sz="1200" dirty="0"/>
            </a:p>
          </p:txBody>
        </p:sp>
        <p:sp>
          <p:nvSpPr>
            <p:cNvPr id="47" name="Text 14"/>
            <p:cNvSpPr/>
            <p:nvPr/>
          </p:nvSpPr>
          <p:spPr>
            <a:xfrm>
              <a:off x="8629650" y="2495550"/>
              <a:ext cx="2952750" cy="4572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1800"/>
                </a:lnSpc>
                <a:buNone/>
              </a:pPr>
              <a:r>
                <a:rPr lang="en-US" sz="1200" dirty="0">
                  <a:solidFill>
                    <a:srgbClr val="374151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특정 생산 배치나 작업자 실적과 불량 발생 간의 연관성 분석</a:t>
              </a:r>
              <a:endParaRPr lang="en-US" sz="1200" dirty="0"/>
            </a:p>
          </p:txBody>
        </p:sp>
        <p:sp>
          <p:nvSpPr>
            <p:cNvPr id="48" name="Text 15"/>
            <p:cNvSpPr/>
            <p:nvPr/>
          </p:nvSpPr>
          <p:spPr>
            <a:xfrm>
              <a:off x="8610600" y="3067050"/>
              <a:ext cx="1680210" cy="2286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1800"/>
                </a:lnSpc>
                <a:buNone/>
              </a:pPr>
              <a:r>
                <a:rPr lang="en-US" sz="1200" dirty="0">
                  <a:solidFill>
                    <a:srgbClr val="374151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불량의 근본 원인 추적</a:t>
              </a:r>
              <a:endParaRPr lang="en-US" sz="1200" dirty="0"/>
            </a:p>
          </p:txBody>
        </p:sp>
        <p:sp>
          <p:nvSpPr>
            <p:cNvPr id="49" name="Text 16"/>
            <p:cNvSpPr/>
            <p:nvPr/>
          </p:nvSpPr>
          <p:spPr>
            <a:xfrm>
              <a:off x="8610600" y="3409950"/>
              <a:ext cx="1508760" cy="2286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1800"/>
                </a:lnSpc>
                <a:buNone/>
              </a:pPr>
              <a:r>
                <a:rPr lang="en-US" sz="1200" dirty="0">
                  <a:solidFill>
                    <a:srgbClr val="374151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재발 방지 대책 수립</a:t>
              </a:r>
              <a:endParaRPr lang="en-US" sz="1200" dirty="0"/>
            </a:p>
          </p:txBody>
        </p:sp>
      </p:grpSp>
      <p:sp>
        <p:nvSpPr>
          <p:cNvPr id="50" name="Text 17"/>
          <p:cNvSpPr/>
          <p:nvPr/>
        </p:nvSpPr>
        <p:spPr>
          <a:xfrm>
            <a:off x="8572500" y="4514850"/>
            <a:ext cx="260604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지속적인 품질 개선 활동을 가능하게 함</a:t>
            </a:r>
            <a:endParaRPr lang="en-US" sz="1050" dirty="0"/>
          </a:p>
        </p:txBody>
      </p:sp>
      <p:grpSp>
        <p:nvGrpSpPr>
          <p:cNvPr id="71" name="그룹 70"/>
          <p:cNvGrpSpPr/>
          <p:nvPr/>
        </p:nvGrpSpPr>
        <p:grpSpPr>
          <a:xfrm>
            <a:off x="381000" y="3943350"/>
            <a:ext cx="3657600" cy="2533650"/>
            <a:chOff x="381000" y="3943350"/>
            <a:chExt cx="3657600" cy="2533650"/>
          </a:xfrm>
        </p:grpSpPr>
        <p:pic>
          <p:nvPicPr>
            <p:cNvPr id="52" name="Image 6" descr="preencoded.png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81000" y="3943350"/>
              <a:ext cx="3657600" cy="2533650"/>
            </a:xfrm>
            <a:prstGeom prst="rect">
              <a:avLst/>
            </a:prstGeom>
          </p:spPr>
        </p:pic>
        <p:sp>
          <p:nvSpPr>
            <p:cNvPr id="57" name="Text 1"/>
            <p:cNvSpPr/>
            <p:nvPr/>
          </p:nvSpPr>
          <p:spPr>
            <a:xfrm>
              <a:off x="1127760" y="4400550"/>
              <a:ext cx="1668780" cy="3048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>
                <a:lnSpc>
                  <a:spcPts val="2400"/>
                </a:lnSpc>
                <a:buNone/>
              </a:pPr>
              <a:r>
                <a:rPr lang="ko-KR" altLang="en-US" b="1" dirty="0" smtClean="0">
                  <a:solidFill>
                    <a:srgbClr val="1F2937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관리자 승인</a:t>
              </a:r>
              <a:r>
                <a:rPr lang="en-US" sz="1800" b="1" dirty="0" smtClean="0">
                  <a:solidFill>
                    <a:srgbClr val="1F2937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 </a:t>
              </a:r>
              <a:endParaRPr lang="en-US" sz="1800" dirty="0"/>
            </a:p>
          </p:txBody>
        </p:sp>
        <p:pic>
          <p:nvPicPr>
            <p:cNvPr id="59" name="Image 7" descr="preencoded.png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38150" y="4229100"/>
              <a:ext cx="571500" cy="571500"/>
            </a:xfrm>
            <a:prstGeom prst="rect">
              <a:avLst/>
            </a:prstGeom>
          </p:spPr>
        </p:pic>
        <p:pic>
          <p:nvPicPr>
            <p:cNvPr id="61" name="Image 12" descr="preencoded.png"/>
            <p:cNvPicPr>
              <a:picLocks noChangeAspect="1"/>
            </p:cNvPicPr>
            <p:nvPr/>
          </p:nvPicPr>
          <p:blipFill>
            <a:blip r:embed="rId28"/>
            <a:stretch>
              <a:fillRect/>
            </a:stretch>
          </p:blipFill>
          <p:spPr>
            <a:xfrm>
              <a:off x="657225" y="4248150"/>
              <a:ext cx="323850" cy="431799"/>
            </a:xfrm>
            <a:prstGeom prst="rect">
              <a:avLst/>
            </a:prstGeom>
          </p:spPr>
        </p:pic>
        <p:grpSp>
          <p:nvGrpSpPr>
            <p:cNvPr id="62" name="그룹 61"/>
            <p:cNvGrpSpPr/>
            <p:nvPr/>
          </p:nvGrpSpPr>
          <p:grpSpPr>
            <a:xfrm>
              <a:off x="619125" y="4800600"/>
              <a:ext cx="3326130" cy="1257300"/>
              <a:chOff x="609600" y="2152650"/>
              <a:chExt cx="3326130" cy="1257300"/>
            </a:xfrm>
          </p:grpSpPr>
          <p:pic>
            <p:nvPicPr>
              <p:cNvPr id="63" name="Image 9" descr="preencoded.png"/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09600" y="2190750"/>
                <a:ext cx="152400" cy="152400"/>
              </a:xfrm>
              <a:prstGeom prst="rect">
                <a:avLst/>
              </a:prstGeom>
            </p:spPr>
          </p:pic>
          <p:pic>
            <p:nvPicPr>
              <p:cNvPr id="64" name="Image 10" descr="preencoded.png"/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09600" y="2533650"/>
                <a:ext cx="152400" cy="152400"/>
              </a:xfrm>
              <a:prstGeom prst="rect">
                <a:avLst/>
              </a:prstGeom>
            </p:spPr>
          </p:pic>
          <p:pic>
            <p:nvPicPr>
              <p:cNvPr id="65" name="Image 11" descr="preencoded.png"/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09600" y="2876550"/>
                <a:ext cx="152400" cy="152400"/>
              </a:xfrm>
              <a:prstGeom prst="rect">
                <a:avLst/>
              </a:prstGeom>
            </p:spPr>
          </p:pic>
          <p:pic>
            <p:nvPicPr>
              <p:cNvPr id="66" name="Image 12" descr="preencoded.png"/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09600" y="3219450"/>
                <a:ext cx="152400" cy="152400"/>
              </a:xfrm>
              <a:prstGeom prst="rect">
                <a:avLst/>
              </a:prstGeom>
            </p:spPr>
          </p:pic>
          <p:sp>
            <p:nvSpPr>
              <p:cNvPr id="67" name="Text 2"/>
              <p:cNvSpPr/>
              <p:nvPr/>
            </p:nvSpPr>
            <p:spPr>
              <a:xfrm>
                <a:off x="838200" y="2152650"/>
                <a:ext cx="2846070" cy="228600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/>
              <a:lstStyle/>
              <a:p>
                <a:pPr marL="0" indent="0" algn="l">
                  <a:lnSpc>
                    <a:spcPts val="1800"/>
                  </a:lnSpc>
                  <a:buNone/>
                </a:pPr>
                <a:r>
                  <a:rPr lang="ko-KR" altLang="en-US" sz="1200" dirty="0" smtClean="0"/>
                  <a:t>관리자 승인 단계를 거쳐야 최종 확정</a:t>
                </a:r>
                <a:endParaRPr lang="en-US" sz="1200" dirty="0"/>
              </a:p>
            </p:txBody>
          </p:sp>
          <p:sp>
            <p:nvSpPr>
              <p:cNvPr id="68" name="Text 3"/>
              <p:cNvSpPr/>
              <p:nvPr/>
            </p:nvSpPr>
            <p:spPr>
              <a:xfrm>
                <a:off x="838200" y="2495550"/>
                <a:ext cx="2647950" cy="228600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/>
              <a:lstStyle/>
              <a:p>
                <a:pPr marL="0" indent="0" algn="l">
                  <a:lnSpc>
                    <a:spcPts val="1800"/>
                  </a:lnSpc>
                  <a:buNone/>
                </a:pPr>
                <a:r>
                  <a:rPr lang="ko-KR" altLang="en-US" sz="1200" dirty="0" smtClean="0">
                    <a:solidFill>
                      <a:srgbClr val="374151"/>
                    </a:solidFill>
                    <a:latin typeface="Noto Sans KR" pitchFamily="34" charset="0"/>
                    <a:ea typeface="Noto Sans KR" pitchFamily="34" charset="-122"/>
                  </a:rPr>
                  <a:t>승인 절차를 통해 임의</a:t>
                </a:r>
                <a:r>
                  <a:rPr lang="en-US" altLang="ko-KR" sz="1200" dirty="0" smtClean="0">
                    <a:solidFill>
                      <a:srgbClr val="374151"/>
                    </a:solidFill>
                    <a:latin typeface="Noto Sans KR" pitchFamily="34" charset="0"/>
                    <a:ea typeface="Noto Sans KR" pitchFamily="34" charset="-122"/>
                  </a:rPr>
                  <a:t>, </a:t>
                </a:r>
                <a:r>
                  <a:rPr lang="ko-KR" altLang="en-US" sz="1200" dirty="0" smtClean="0">
                    <a:solidFill>
                      <a:srgbClr val="374151"/>
                    </a:solidFill>
                    <a:latin typeface="Noto Sans KR" pitchFamily="34" charset="0"/>
                    <a:ea typeface="Noto Sans KR" pitchFamily="34" charset="-122"/>
                  </a:rPr>
                  <a:t>오류 등록 을 방지</a:t>
                </a:r>
                <a:endParaRPr lang="en-US" sz="1200" dirty="0"/>
              </a:p>
            </p:txBody>
          </p:sp>
          <p:sp>
            <p:nvSpPr>
              <p:cNvPr id="69" name="Text 4"/>
              <p:cNvSpPr/>
              <p:nvPr/>
            </p:nvSpPr>
            <p:spPr>
              <a:xfrm>
                <a:off x="838200" y="2838450"/>
                <a:ext cx="2457450" cy="228600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/>
              <a:lstStyle/>
              <a:p>
                <a:pPr marL="0" indent="0" algn="l">
                  <a:lnSpc>
                    <a:spcPts val="1800"/>
                  </a:lnSpc>
                  <a:buNone/>
                </a:pPr>
                <a:r>
                  <a:rPr lang="ko-KR" altLang="en-US" sz="1200" dirty="0" smtClean="0">
                    <a:solidFill>
                      <a:srgbClr val="374151"/>
                    </a:solidFill>
                    <a:latin typeface="Noto Sans KR" pitchFamily="34" charset="0"/>
                    <a:ea typeface="Noto Sans KR" pitchFamily="34" charset="-122"/>
                  </a:rPr>
                  <a:t>데이터 신뢰도와 관리 투명성 향상</a:t>
                </a:r>
                <a:endParaRPr lang="en-US" sz="1200" dirty="0"/>
              </a:p>
            </p:txBody>
          </p:sp>
          <p:sp>
            <p:nvSpPr>
              <p:cNvPr id="70" name="Text 5"/>
              <p:cNvSpPr/>
              <p:nvPr/>
            </p:nvSpPr>
            <p:spPr>
              <a:xfrm>
                <a:off x="838200" y="3181350"/>
                <a:ext cx="3097530" cy="228600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/>
              <a:lstStyle/>
              <a:p>
                <a:pPr marL="0" indent="0" algn="l">
                  <a:lnSpc>
                    <a:spcPts val="1800"/>
                  </a:lnSpc>
                  <a:buNone/>
                </a:pPr>
                <a:r>
                  <a:rPr lang="ko-KR" altLang="en-US" sz="1200" dirty="0" smtClean="0"/>
                  <a:t>승인된 데이터만 집계되어 불량률</a:t>
                </a:r>
                <a:r>
                  <a:rPr lang="en-US" altLang="ko-KR" sz="1200" dirty="0" smtClean="0"/>
                  <a:t>,</a:t>
                </a:r>
                <a:r>
                  <a:rPr lang="ko-KR" altLang="en-US" sz="1200" dirty="0" smtClean="0"/>
                  <a:t>생산성 지표</a:t>
                </a:r>
                <a:endParaRPr lang="en-US" altLang="ko-KR" sz="1200" dirty="0" smtClean="0"/>
              </a:p>
              <a:p>
                <a:pPr marL="0" indent="0" algn="l">
                  <a:lnSpc>
                    <a:spcPts val="1800"/>
                  </a:lnSpc>
                  <a:buNone/>
                </a:pPr>
                <a:r>
                  <a:rPr lang="ko-KR" altLang="en-US" sz="1200" dirty="0" smtClean="0"/>
                  <a:t>신뢰성 향상</a:t>
                </a:r>
                <a:endParaRPr lang="en-US" sz="1200" dirty="0"/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962150" cy="14859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86900" y="4629150"/>
            <a:ext cx="2705100" cy="36576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15500" y="1428750"/>
            <a:ext cx="1524000" cy="15240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2000" y="4800600"/>
            <a:ext cx="914400" cy="9144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38800" y="838200"/>
            <a:ext cx="914400" cy="381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9600" y="4400550"/>
            <a:ext cx="3200400" cy="3048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2450" y="3371850"/>
            <a:ext cx="114300" cy="1524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112770" y="-1530680"/>
            <a:ext cx="571500" cy="5715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343400" y="-795647"/>
            <a:ext cx="152400" cy="15240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419600" y="-565067"/>
            <a:ext cx="152400" cy="15240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648200" y="-565067"/>
            <a:ext cx="152400" cy="152400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905250" y="-1708067"/>
            <a:ext cx="3200400" cy="1219200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153400" y="1114425"/>
            <a:ext cx="3657600" cy="2533650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382000" y="1333500"/>
            <a:ext cx="571500" cy="571500"/>
          </a:xfrm>
          <a:prstGeom prst="rect">
            <a:avLst/>
          </a:prstGeom>
        </p:spPr>
      </p:pic>
      <p:pic>
        <p:nvPicPr>
          <p:cNvPr id="30" name="Image 28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496300" y="1450275"/>
            <a:ext cx="304800" cy="304800"/>
          </a:xfrm>
          <a:prstGeom prst="rect">
            <a:avLst/>
          </a:prstGeom>
        </p:spPr>
      </p:pic>
      <p:pic>
        <p:nvPicPr>
          <p:cNvPr id="31" name="Image 29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82000" y="4400550"/>
            <a:ext cx="3200400" cy="304800"/>
          </a:xfrm>
          <a:prstGeom prst="rect">
            <a:avLst/>
          </a:prstGeom>
        </p:spPr>
      </p:pic>
      <p:pic>
        <p:nvPicPr>
          <p:cNvPr id="32" name="Image 30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62060" y="609600"/>
            <a:ext cx="114300" cy="152400"/>
          </a:xfrm>
          <a:prstGeom prst="rect">
            <a:avLst/>
          </a:prstGeom>
        </p:spPr>
      </p:pic>
      <p:sp>
        <p:nvSpPr>
          <p:cNvPr id="33" name="Text 0"/>
          <p:cNvSpPr/>
          <p:nvPr/>
        </p:nvSpPr>
        <p:spPr>
          <a:xfrm>
            <a:off x="381000" y="381000"/>
            <a:ext cx="114300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주요 기능 </a:t>
            </a:r>
            <a:r>
              <a:rPr lang="en-US" sz="2700" b="1" dirty="0" smtClean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(3) </a:t>
            </a:r>
            <a:r>
              <a:rPr lang="en-US" sz="27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- </a:t>
            </a:r>
            <a:r>
              <a:rPr lang="ko-KR" altLang="en-US" sz="2700" b="1" dirty="0" smtClean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기준관리</a:t>
            </a:r>
            <a:endParaRPr lang="en-US" sz="2700" dirty="0"/>
          </a:p>
        </p:txBody>
      </p:sp>
      <p:grpSp>
        <p:nvGrpSpPr>
          <p:cNvPr id="55" name="그룹 54"/>
          <p:cNvGrpSpPr/>
          <p:nvPr/>
        </p:nvGrpSpPr>
        <p:grpSpPr>
          <a:xfrm>
            <a:off x="381000" y="1104900"/>
            <a:ext cx="4110990" cy="2533650"/>
            <a:chOff x="381000" y="1104900"/>
            <a:chExt cx="4110990" cy="2533650"/>
          </a:xfrm>
        </p:grpSpPr>
        <p:pic>
          <p:nvPicPr>
            <p:cNvPr id="8" name="Image 6" descr="preencoded.png"/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381000" y="1104900"/>
              <a:ext cx="3657600" cy="2533650"/>
            </a:xfrm>
            <a:prstGeom prst="rect">
              <a:avLst/>
            </a:prstGeom>
          </p:spPr>
        </p:pic>
        <p:pic>
          <p:nvPicPr>
            <p:cNvPr id="9" name="Image 7" descr="preencoded.png"/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609600" y="1333500"/>
              <a:ext cx="571500" cy="571500"/>
            </a:xfrm>
            <a:prstGeom prst="rect">
              <a:avLst/>
            </a:prstGeom>
          </p:spPr>
        </p:pic>
        <p:pic>
          <p:nvPicPr>
            <p:cNvPr id="11" name="Image 9" descr="preencoded.png"/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609600" y="2190750"/>
              <a:ext cx="152400" cy="152400"/>
            </a:xfrm>
            <a:prstGeom prst="rect">
              <a:avLst/>
            </a:prstGeom>
          </p:spPr>
        </p:pic>
        <p:pic>
          <p:nvPicPr>
            <p:cNvPr id="12" name="Image 10" descr="preencoded.png"/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609600" y="2533650"/>
              <a:ext cx="152400" cy="152400"/>
            </a:xfrm>
            <a:prstGeom prst="rect">
              <a:avLst/>
            </a:prstGeom>
          </p:spPr>
        </p:pic>
        <p:pic>
          <p:nvPicPr>
            <p:cNvPr id="13" name="Image 11" descr="preencoded.png"/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609600" y="2876550"/>
              <a:ext cx="152400" cy="152400"/>
            </a:xfrm>
            <a:prstGeom prst="rect">
              <a:avLst/>
            </a:prstGeom>
          </p:spPr>
        </p:pic>
        <p:sp>
          <p:nvSpPr>
            <p:cNvPr id="34" name="Text 1"/>
            <p:cNvSpPr/>
            <p:nvPr/>
          </p:nvSpPr>
          <p:spPr>
            <a:xfrm>
              <a:off x="1676400" y="1412050"/>
              <a:ext cx="1383030" cy="27622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>
                <a:lnSpc>
                  <a:spcPts val="2400"/>
                </a:lnSpc>
                <a:buNone/>
              </a:pPr>
              <a:r>
                <a:rPr lang="ko-KR" altLang="en-US" sz="2000" dirty="0" smtClean="0">
                  <a:latin typeface="HY견고딕" pitchFamily="18" charset="-127"/>
                  <a:ea typeface="HY견고딕" pitchFamily="18" charset="-127"/>
                </a:rPr>
                <a:t>설비</a:t>
              </a:r>
              <a:endParaRPr lang="en-US" sz="2000" dirty="0"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35" name="Text 2"/>
            <p:cNvSpPr/>
            <p:nvPr/>
          </p:nvSpPr>
          <p:spPr>
            <a:xfrm>
              <a:off x="838200" y="2152651"/>
              <a:ext cx="3425190" cy="1905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>
                <a:lnSpc>
                  <a:spcPts val="1800"/>
                </a:lnSpc>
              </a:pPr>
              <a:r>
                <a:rPr lang="ko-KR" altLang="en-US" sz="1200" dirty="0" smtClean="0"/>
                <a:t>가동률</a:t>
              </a:r>
              <a:r>
                <a:rPr lang="en-US" altLang="ko-KR" sz="1200" dirty="0" smtClean="0"/>
                <a:t>, </a:t>
              </a:r>
              <a:r>
                <a:rPr lang="ko-KR" altLang="en-US" sz="1200" dirty="0" smtClean="0"/>
                <a:t>성능</a:t>
              </a:r>
              <a:r>
                <a:rPr lang="en-US" altLang="ko-KR" sz="1200" dirty="0" smtClean="0"/>
                <a:t>, </a:t>
              </a:r>
              <a:r>
                <a:rPr lang="ko-KR" altLang="en-US" sz="1200" dirty="0" smtClean="0"/>
                <a:t>품질</a:t>
              </a:r>
              <a:r>
                <a:rPr lang="en-US" altLang="ko-KR" sz="1200" dirty="0" smtClean="0"/>
                <a:t>, OEE</a:t>
              </a:r>
              <a:r>
                <a:rPr lang="ko-KR" altLang="en-US" sz="1200" dirty="0" smtClean="0"/>
                <a:t>를 자동 계산 시각화</a:t>
              </a:r>
              <a:endParaRPr lang="en-US" altLang="ko-KR" sz="1200" dirty="0" smtClean="0"/>
            </a:p>
            <a:p>
              <a:pPr>
                <a:lnSpc>
                  <a:spcPts val="1800"/>
                </a:lnSpc>
              </a:pPr>
              <a:endParaRPr lang="en-US" sz="1200" dirty="0"/>
            </a:p>
          </p:txBody>
        </p:sp>
        <p:sp>
          <p:nvSpPr>
            <p:cNvPr id="36" name="Text 3"/>
            <p:cNvSpPr/>
            <p:nvPr/>
          </p:nvSpPr>
          <p:spPr>
            <a:xfrm>
              <a:off x="838200" y="2495550"/>
              <a:ext cx="3653790" cy="2286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>
                <a:lnSpc>
                  <a:spcPts val="1800"/>
                </a:lnSpc>
              </a:pPr>
              <a:r>
                <a:rPr lang="ko-KR" altLang="en-US" sz="1200" dirty="0" smtClean="0"/>
                <a:t>색상 변화나 효과로 실시간 상태 인식 강화 예정</a:t>
              </a:r>
              <a:endParaRPr lang="en-US" sz="1200" dirty="0"/>
            </a:p>
          </p:txBody>
        </p:sp>
        <p:sp>
          <p:nvSpPr>
            <p:cNvPr id="37" name="Text 4"/>
            <p:cNvSpPr/>
            <p:nvPr/>
          </p:nvSpPr>
          <p:spPr>
            <a:xfrm>
              <a:off x="838200" y="2838450"/>
              <a:ext cx="2274570" cy="19767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1800"/>
                </a:lnSpc>
                <a:buNone/>
              </a:pPr>
              <a:r>
                <a:rPr lang="ko-KR" altLang="en-US" sz="1200" dirty="0" smtClean="0">
                  <a:solidFill>
                    <a:srgbClr val="374151"/>
                  </a:solidFill>
                  <a:latin typeface="Noto Sans KR" pitchFamily="34" charset="0"/>
                  <a:ea typeface="Noto Sans KR" pitchFamily="34" charset="-122"/>
                </a:rPr>
                <a:t>점검후 실시간 상태 변경</a:t>
              </a:r>
              <a:endParaRPr lang="en-US" sz="1200" dirty="0"/>
            </a:p>
          </p:txBody>
        </p:sp>
      </p:grpSp>
      <p:sp>
        <p:nvSpPr>
          <p:cNvPr id="45" name="Text 12"/>
          <p:cNvSpPr/>
          <p:nvPr/>
        </p:nvSpPr>
        <p:spPr>
          <a:xfrm>
            <a:off x="9405752" y="1443225"/>
            <a:ext cx="1833748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ko-KR" altLang="en-US" sz="2000" dirty="0" smtClean="0">
                <a:latin typeface="HY견고딕" pitchFamily="18" charset="-127"/>
                <a:ea typeface="HY견고딕" pitchFamily="18" charset="-127"/>
              </a:rPr>
              <a:t>제품 관리</a:t>
            </a:r>
            <a:endParaRPr lang="en-US" sz="2000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46" name="Text 13"/>
          <p:cNvSpPr/>
          <p:nvPr/>
        </p:nvSpPr>
        <p:spPr>
          <a:xfrm>
            <a:off x="8648699" y="2152650"/>
            <a:ext cx="4247903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800"/>
              </a:lnSpc>
            </a:pPr>
            <a:r>
              <a:rPr lang="ko-KR" altLang="en-US" sz="1200" dirty="0" smtClean="0"/>
              <a:t>제품 </a:t>
            </a:r>
            <a:r>
              <a:rPr lang="en-US" altLang="ko-KR" sz="1200" dirty="0" smtClean="0"/>
              <a:t>ID, </a:t>
            </a:r>
            <a:r>
              <a:rPr lang="ko-KR" altLang="en-US" sz="1200" dirty="0" smtClean="0"/>
              <a:t>이름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규격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단위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유통기한</a:t>
            </a:r>
            <a:r>
              <a:rPr lang="en-US" altLang="ko-KR" sz="1200" dirty="0" smtClean="0"/>
              <a:t>, </a:t>
            </a:r>
          </a:p>
          <a:p>
            <a:pPr>
              <a:lnSpc>
                <a:spcPts val="1800"/>
              </a:lnSpc>
            </a:pPr>
            <a:r>
              <a:rPr lang="ko-KR" altLang="en-US" sz="1200" dirty="0" smtClean="0"/>
              <a:t>종류</a:t>
            </a:r>
            <a:r>
              <a:rPr lang="en-US" altLang="ko-KR" sz="1200" dirty="0" smtClean="0"/>
              <a:t>(</a:t>
            </a:r>
            <a:r>
              <a:rPr lang="ko-KR" altLang="en-US" sz="1200" dirty="0" smtClean="0"/>
              <a:t>원자재</a:t>
            </a:r>
            <a:r>
              <a:rPr lang="en-US" altLang="ko-KR" sz="1200" dirty="0" smtClean="0"/>
              <a:t>/</a:t>
            </a:r>
            <a:r>
              <a:rPr lang="ko-KR" altLang="en-US" sz="1200" dirty="0" smtClean="0"/>
              <a:t>반제품</a:t>
            </a:r>
            <a:r>
              <a:rPr lang="en-US" altLang="ko-KR" sz="1200" dirty="0" smtClean="0"/>
              <a:t>/</a:t>
            </a:r>
            <a:r>
              <a:rPr lang="ko-KR" altLang="en-US" sz="1200" dirty="0" smtClean="0"/>
              <a:t>완제품</a:t>
            </a:r>
            <a:r>
              <a:rPr lang="en-US" altLang="ko-KR" sz="1200" dirty="0" smtClean="0"/>
              <a:t>) </a:t>
            </a:r>
            <a:r>
              <a:rPr lang="ko-KR" altLang="en-US" sz="1200" dirty="0" smtClean="0"/>
              <a:t>등 기초 정보 등록 </a:t>
            </a:r>
            <a:br>
              <a:rPr lang="ko-KR" altLang="en-US" sz="1200" dirty="0" smtClean="0"/>
            </a:br>
            <a:endParaRPr lang="en-US" sz="1200" dirty="0"/>
          </a:p>
        </p:txBody>
      </p:sp>
      <p:sp>
        <p:nvSpPr>
          <p:cNvPr id="47" name="Text 14"/>
          <p:cNvSpPr/>
          <p:nvPr/>
        </p:nvSpPr>
        <p:spPr>
          <a:xfrm>
            <a:off x="8648699" y="2952750"/>
            <a:ext cx="3701639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800"/>
              </a:lnSpc>
            </a:pPr>
            <a:r>
              <a:rPr lang="ko-KR" altLang="en-US" sz="1200" dirty="0" smtClean="0"/>
              <a:t>제품군</a:t>
            </a:r>
            <a:r>
              <a:rPr lang="en-US" altLang="ko-KR" sz="1200" dirty="0" smtClean="0"/>
              <a:t>/</a:t>
            </a:r>
            <a:r>
              <a:rPr lang="ko-KR" altLang="en-US" sz="1200" dirty="0" smtClean="0"/>
              <a:t>카테별 분류로 조회 및 검색 효율 향상</a:t>
            </a:r>
            <a:endParaRPr lang="en-US" sz="1200" dirty="0"/>
          </a:p>
        </p:txBody>
      </p:sp>
      <p:sp>
        <p:nvSpPr>
          <p:cNvPr id="48" name="Text 15"/>
          <p:cNvSpPr/>
          <p:nvPr/>
        </p:nvSpPr>
        <p:spPr>
          <a:xfrm>
            <a:off x="8648698" y="2647950"/>
            <a:ext cx="3162302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800"/>
              </a:lnSpc>
            </a:pPr>
            <a:r>
              <a:rPr lang="ko-KR" altLang="en-US" sz="1200" dirty="0" smtClean="0"/>
              <a:t>제품별 </a:t>
            </a:r>
            <a:r>
              <a:rPr lang="en-US" altLang="ko-KR" sz="1200" dirty="0" smtClean="0"/>
              <a:t>LOT </a:t>
            </a:r>
            <a:r>
              <a:rPr lang="ko-KR" altLang="en-US" sz="1200" dirty="0" smtClean="0"/>
              <a:t>기준 설정 및 자동 생성 규칙 관리</a:t>
            </a:r>
            <a:endParaRPr lang="en-US" sz="1200" dirty="0"/>
          </a:p>
        </p:txBody>
      </p:sp>
      <p:sp>
        <p:nvSpPr>
          <p:cNvPr id="49" name="Text 16"/>
          <p:cNvSpPr/>
          <p:nvPr/>
        </p:nvSpPr>
        <p:spPr>
          <a:xfrm>
            <a:off x="7875270" y="-793667"/>
            <a:ext cx="150876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재발 방지 대책 수립</a:t>
            </a:r>
            <a:endParaRPr lang="en-US" sz="1200" dirty="0"/>
          </a:p>
        </p:txBody>
      </p:sp>
      <p:pic>
        <p:nvPicPr>
          <p:cNvPr id="57" name="Image 6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263390" y="1112075"/>
            <a:ext cx="3657600" cy="2533650"/>
          </a:xfrm>
          <a:prstGeom prst="rect">
            <a:avLst/>
          </a:prstGeom>
        </p:spPr>
      </p:pic>
      <p:pic>
        <p:nvPicPr>
          <p:cNvPr id="58" name="Image 7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491990" y="1340675"/>
            <a:ext cx="571500" cy="571500"/>
          </a:xfrm>
          <a:prstGeom prst="rect">
            <a:avLst/>
          </a:prstGeom>
        </p:spPr>
      </p:pic>
      <p:pic>
        <p:nvPicPr>
          <p:cNvPr id="60" name="Image 9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491990" y="2197925"/>
            <a:ext cx="152400" cy="152400"/>
          </a:xfrm>
          <a:prstGeom prst="rect">
            <a:avLst/>
          </a:prstGeom>
        </p:spPr>
      </p:pic>
      <p:pic>
        <p:nvPicPr>
          <p:cNvPr id="61" name="Image 10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491990" y="2686050"/>
            <a:ext cx="152400" cy="152400"/>
          </a:xfrm>
          <a:prstGeom prst="rect">
            <a:avLst/>
          </a:prstGeom>
        </p:spPr>
      </p:pic>
      <p:pic>
        <p:nvPicPr>
          <p:cNvPr id="62" name="Image 11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491990" y="3028950"/>
            <a:ext cx="152400" cy="152400"/>
          </a:xfrm>
          <a:prstGeom prst="rect">
            <a:avLst/>
          </a:prstGeom>
        </p:spPr>
      </p:pic>
      <p:sp>
        <p:nvSpPr>
          <p:cNvPr id="64" name="Text 1"/>
          <p:cNvSpPr/>
          <p:nvPr/>
        </p:nvSpPr>
        <p:spPr>
          <a:xfrm>
            <a:off x="5436870" y="1450275"/>
            <a:ext cx="166878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ko-KR" altLang="en-US" sz="2000" dirty="0" smtClean="0">
                <a:latin typeface="HY견고딕" pitchFamily="18" charset="-127"/>
                <a:ea typeface="HY견고딕" pitchFamily="18" charset="-127"/>
              </a:rPr>
              <a:t>코드 관리</a:t>
            </a:r>
            <a:endParaRPr lang="en-US" sz="2000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5" name="Text 2"/>
          <p:cNvSpPr/>
          <p:nvPr/>
        </p:nvSpPr>
        <p:spPr>
          <a:xfrm>
            <a:off x="4720590" y="2159825"/>
            <a:ext cx="521589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800"/>
              </a:lnSpc>
            </a:pPr>
            <a:r>
              <a:rPr lang="ko-KR" altLang="en-US" sz="1200" dirty="0" smtClean="0"/>
              <a:t>시스템 전반에서 사용하는 공통 코드값</a:t>
            </a:r>
            <a:endParaRPr lang="en-US" altLang="ko-KR" sz="1200" dirty="0" smtClean="0"/>
          </a:p>
          <a:p>
            <a:pPr>
              <a:lnSpc>
                <a:spcPts val="1800"/>
              </a:lnSpc>
            </a:pPr>
            <a:r>
              <a:rPr lang="en-US" altLang="ko-KR" sz="1200" dirty="0" smtClean="0"/>
              <a:t>(</a:t>
            </a:r>
            <a:r>
              <a:rPr lang="ko-KR" altLang="en-US" sz="1200" dirty="0" smtClean="0"/>
              <a:t>불량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품질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설비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상태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단위 등</a:t>
            </a:r>
            <a:r>
              <a:rPr lang="en-US" altLang="ko-KR" sz="1200" dirty="0" smtClean="0"/>
              <a:t>) </a:t>
            </a:r>
            <a:r>
              <a:rPr lang="ko-KR" altLang="en-US" sz="1200" dirty="0" smtClean="0"/>
              <a:t>관리</a:t>
            </a:r>
            <a:endParaRPr lang="en-US" sz="1200" dirty="0"/>
          </a:p>
        </p:txBody>
      </p:sp>
      <p:sp>
        <p:nvSpPr>
          <p:cNvPr id="66" name="Text 3"/>
          <p:cNvSpPr/>
          <p:nvPr/>
        </p:nvSpPr>
        <p:spPr>
          <a:xfrm>
            <a:off x="4720590" y="2686050"/>
            <a:ext cx="32004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800"/>
              </a:lnSpc>
            </a:pPr>
            <a:r>
              <a:rPr lang="ko-KR" altLang="en-US" sz="1200" dirty="0" smtClean="0"/>
              <a:t>코드 분류 체계로 체계적인 관리 가능</a:t>
            </a:r>
            <a:endParaRPr lang="en-US" sz="1200" dirty="0"/>
          </a:p>
        </p:txBody>
      </p:sp>
      <p:sp>
        <p:nvSpPr>
          <p:cNvPr id="67" name="Text 4"/>
          <p:cNvSpPr/>
          <p:nvPr/>
        </p:nvSpPr>
        <p:spPr>
          <a:xfrm>
            <a:off x="4720590" y="2990850"/>
            <a:ext cx="315468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800"/>
              </a:lnSpc>
            </a:pPr>
            <a:r>
              <a:rPr lang="ko-KR" altLang="en-US" sz="1200" dirty="0" smtClean="0"/>
              <a:t>관리자가 직접 코드 추가</a:t>
            </a:r>
            <a:r>
              <a:rPr lang="en-US" altLang="ko-KR" sz="1200" dirty="0" smtClean="0"/>
              <a:t>/</a:t>
            </a:r>
            <a:r>
              <a:rPr lang="ko-KR" altLang="en-US" sz="1200" dirty="0" smtClean="0"/>
              <a:t>수정</a:t>
            </a:r>
            <a:r>
              <a:rPr lang="en-US" altLang="ko-KR" sz="1200" dirty="0" smtClean="0"/>
              <a:t>/</a:t>
            </a:r>
            <a:r>
              <a:rPr lang="ko-KR" altLang="en-US" sz="1200" dirty="0" smtClean="0"/>
              <a:t>비활성화 가능</a:t>
            </a:r>
            <a:endParaRPr lang="en-US" sz="1200" dirty="0"/>
          </a:p>
        </p:txBody>
      </p:sp>
      <p:pic>
        <p:nvPicPr>
          <p:cNvPr id="69" name="Image 22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278880" y="3946937"/>
            <a:ext cx="3657600" cy="2533650"/>
          </a:xfrm>
          <a:prstGeom prst="rect">
            <a:avLst/>
          </a:prstGeom>
        </p:spPr>
      </p:pic>
      <p:pic>
        <p:nvPicPr>
          <p:cNvPr id="70" name="Image 22" descr="preencoded.png"/>
          <p:cNvPicPr>
            <a:picLocks noChangeAspect="1"/>
          </p:cNvPicPr>
          <p:nvPr/>
        </p:nvPicPr>
        <p:blipFill>
          <a:blip r:embed="rId16">
            <a:lum bright="-2000"/>
          </a:blip>
          <a:stretch>
            <a:fillRect/>
          </a:stretch>
        </p:blipFill>
        <p:spPr>
          <a:xfrm>
            <a:off x="1962150" y="3946937"/>
            <a:ext cx="3657600" cy="2533650"/>
          </a:xfrm>
          <a:prstGeom prst="rect">
            <a:avLst/>
          </a:prstGeom>
        </p:spPr>
      </p:pic>
      <p:pic>
        <p:nvPicPr>
          <p:cNvPr id="71" name="Picture 2"/>
          <p:cNvPicPr>
            <a:picLocks noChangeAspect="1" noChangeArrowheads="1"/>
          </p:cNvPicPr>
          <p:nvPr/>
        </p:nvPicPr>
        <p:blipFill>
          <a:blip r:embed="rId22"/>
          <a:srcRect/>
          <a:stretch>
            <a:fillRect/>
          </a:stretch>
        </p:blipFill>
        <p:spPr bwMode="auto">
          <a:xfrm>
            <a:off x="607187" y="1412050"/>
            <a:ext cx="485775" cy="390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3" name="Text 1"/>
          <p:cNvSpPr/>
          <p:nvPr/>
        </p:nvSpPr>
        <p:spPr>
          <a:xfrm>
            <a:off x="3165220" y="4369750"/>
            <a:ext cx="1383030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2000" dirty="0" smtClean="0">
                <a:latin typeface="HY견고딕" pitchFamily="18" charset="-127"/>
                <a:ea typeface="HY견고딕" pitchFamily="18" charset="-127"/>
              </a:rPr>
              <a:t>BOM</a:t>
            </a:r>
            <a:endParaRPr lang="en-US" sz="2000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74" name="Text 1"/>
          <p:cNvSpPr/>
          <p:nvPr/>
        </p:nvSpPr>
        <p:spPr>
          <a:xfrm>
            <a:off x="7642985" y="4341050"/>
            <a:ext cx="1383030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ko-KR" altLang="en-US" sz="2000" dirty="0" smtClean="0">
                <a:latin typeface="HY견고딕" pitchFamily="18" charset="-127"/>
                <a:ea typeface="HY견고딕" pitchFamily="18" charset="-127"/>
              </a:rPr>
              <a:t>공정</a:t>
            </a:r>
            <a:endParaRPr lang="en-US" sz="2000" dirty="0"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77" name="Image 9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382000" y="2159825"/>
            <a:ext cx="152400" cy="152400"/>
          </a:xfrm>
          <a:prstGeom prst="rect">
            <a:avLst/>
          </a:prstGeom>
        </p:spPr>
      </p:pic>
      <p:pic>
        <p:nvPicPr>
          <p:cNvPr id="28" name="Image 26" descr="preencoded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572000" y="1504950"/>
            <a:ext cx="334828" cy="297625"/>
          </a:xfrm>
          <a:prstGeom prst="rect">
            <a:avLst/>
          </a:prstGeom>
        </p:spPr>
      </p:pic>
      <p:pic>
        <p:nvPicPr>
          <p:cNvPr id="78" name="Image 9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382000" y="2686050"/>
            <a:ext cx="152400" cy="152400"/>
          </a:xfrm>
          <a:prstGeom prst="rect">
            <a:avLst/>
          </a:prstGeom>
        </p:spPr>
      </p:pic>
      <p:pic>
        <p:nvPicPr>
          <p:cNvPr id="79" name="Image 7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202180" y="4229100"/>
            <a:ext cx="571500" cy="571500"/>
          </a:xfrm>
          <a:prstGeom prst="rect">
            <a:avLst/>
          </a:prstGeom>
        </p:spPr>
      </p:pic>
      <p:pic>
        <p:nvPicPr>
          <p:cNvPr id="80" name="Image 9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382000" y="2990850"/>
            <a:ext cx="152400" cy="152400"/>
          </a:xfrm>
          <a:prstGeom prst="rect">
            <a:avLst/>
          </a:prstGeom>
        </p:spPr>
      </p:pic>
      <p:pic>
        <p:nvPicPr>
          <p:cNvPr id="81" name="Image 9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0305" y="5125194"/>
            <a:ext cx="152400" cy="152400"/>
          </a:xfrm>
          <a:prstGeom prst="rect">
            <a:avLst/>
          </a:prstGeom>
        </p:spPr>
      </p:pic>
      <p:sp>
        <p:nvSpPr>
          <p:cNvPr id="83" name="직사각형 82"/>
          <p:cNvSpPr/>
          <p:nvPr/>
        </p:nvSpPr>
        <p:spPr>
          <a:xfrm>
            <a:off x="2333625" y="5076103"/>
            <a:ext cx="332014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smtClean="0"/>
              <a:t>완제품을 구성하는 원자재 목록 및 소요량 등록</a:t>
            </a:r>
            <a:endParaRPr lang="ko-KR" altLang="en-US" sz="1200" dirty="0"/>
          </a:p>
        </p:txBody>
      </p:sp>
      <p:pic>
        <p:nvPicPr>
          <p:cNvPr id="84" name="Image 9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81225" y="5429994"/>
            <a:ext cx="152400" cy="152400"/>
          </a:xfrm>
          <a:prstGeom prst="rect">
            <a:avLst/>
          </a:prstGeom>
        </p:spPr>
      </p:pic>
      <p:sp>
        <p:nvSpPr>
          <p:cNvPr id="85" name="직사각형 84"/>
          <p:cNvSpPr/>
          <p:nvPr/>
        </p:nvSpPr>
        <p:spPr>
          <a:xfrm>
            <a:off x="2331030" y="5378877"/>
            <a:ext cx="266932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smtClean="0"/>
              <a:t>작업지시 시 필요 원자재를 자동 산출</a:t>
            </a:r>
            <a:endParaRPr lang="ko-KR" altLang="en-US" sz="1200" dirty="0"/>
          </a:p>
        </p:txBody>
      </p:sp>
      <p:grpSp>
        <p:nvGrpSpPr>
          <p:cNvPr id="96" name="그룹 95"/>
          <p:cNvGrpSpPr/>
          <p:nvPr/>
        </p:nvGrpSpPr>
        <p:grpSpPr>
          <a:xfrm>
            <a:off x="6534150" y="4219575"/>
            <a:ext cx="571500" cy="571500"/>
            <a:chOff x="2202180" y="4229100"/>
            <a:chExt cx="571500" cy="571500"/>
          </a:xfrm>
        </p:grpSpPr>
        <p:pic>
          <p:nvPicPr>
            <p:cNvPr id="97" name="Image 7" descr="preencoded.png"/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2202180" y="4229100"/>
              <a:ext cx="571500" cy="571500"/>
            </a:xfrm>
            <a:prstGeom prst="rect">
              <a:avLst/>
            </a:prstGeom>
          </p:spPr>
        </p:pic>
        <p:pic>
          <p:nvPicPr>
            <p:cNvPr id="98" name="Image 27" descr="preencoded.png"/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2333625" y="4352925"/>
              <a:ext cx="285750" cy="285750"/>
            </a:xfrm>
            <a:prstGeom prst="rect">
              <a:avLst/>
            </a:prstGeom>
          </p:spPr>
        </p:pic>
      </p:grpSp>
      <p:pic>
        <p:nvPicPr>
          <p:cNvPr id="99" name="Image 25" descr="preencoded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2323655" y="4360100"/>
            <a:ext cx="344694" cy="275755"/>
          </a:xfrm>
          <a:prstGeom prst="rect">
            <a:avLst/>
          </a:prstGeom>
        </p:spPr>
      </p:pic>
      <p:pic>
        <p:nvPicPr>
          <p:cNvPr id="100" name="Image 9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553200" y="5076103"/>
            <a:ext cx="152400" cy="152400"/>
          </a:xfrm>
          <a:prstGeom prst="rect">
            <a:avLst/>
          </a:prstGeom>
        </p:spPr>
      </p:pic>
      <p:pic>
        <p:nvPicPr>
          <p:cNvPr id="101" name="Image 9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553200" y="5509760"/>
            <a:ext cx="152400" cy="152400"/>
          </a:xfrm>
          <a:prstGeom prst="rect">
            <a:avLst/>
          </a:prstGeom>
        </p:spPr>
      </p:pic>
      <p:sp>
        <p:nvSpPr>
          <p:cNvPr id="103" name="직사각형 102"/>
          <p:cNvSpPr/>
          <p:nvPr/>
        </p:nvSpPr>
        <p:spPr>
          <a:xfrm>
            <a:off x="6722580" y="5024345"/>
            <a:ext cx="299292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 smtClean="0"/>
              <a:t>제품 생산에 필요한 공정을 순서대로 </a:t>
            </a:r>
            <a:endParaRPr lang="en-US" altLang="ko-KR" sz="1200" dirty="0" smtClean="0"/>
          </a:p>
          <a:p>
            <a:r>
              <a:rPr lang="ko-KR" altLang="en-US" sz="1200" dirty="0" smtClean="0"/>
              <a:t>등록 및 수정 가능</a:t>
            </a:r>
            <a:endParaRPr lang="ko-KR" altLang="en-US" sz="1200" dirty="0"/>
          </a:p>
        </p:txBody>
      </p:sp>
      <p:sp>
        <p:nvSpPr>
          <p:cNvPr id="105" name="직사각형 104"/>
          <p:cNvSpPr/>
          <p:nvPr/>
        </p:nvSpPr>
        <p:spPr>
          <a:xfrm>
            <a:off x="6722170" y="5469876"/>
            <a:ext cx="27879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smtClean="0"/>
              <a:t>공정코드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공정명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담당설비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순서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설명</a:t>
            </a:r>
            <a:endParaRPr lang="en-US" altLang="ko-KR" sz="1200" dirty="0" smtClean="0"/>
          </a:p>
          <a:p>
            <a:r>
              <a:rPr lang="ko-KR" altLang="en-US" sz="1200" dirty="0" smtClean="0"/>
              <a:t> 항목으로 구성</a:t>
            </a:r>
            <a:endParaRPr lang="ko-KR" altLang="en-US" sz="1200" dirty="0"/>
          </a:p>
        </p:txBody>
      </p:sp>
      <p:pic>
        <p:nvPicPr>
          <p:cNvPr id="106" name="Image 9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553200" y="5931541"/>
            <a:ext cx="152400" cy="152400"/>
          </a:xfrm>
          <a:prstGeom prst="rect">
            <a:avLst/>
          </a:prstGeom>
        </p:spPr>
      </p:pic>
      <p:sp>
        <p:nvSpPr>
          <p:cNvPr id="108" name="직사각형 107"/>
          <p:cNvSpPr/>
          <p:nvPr/>
        </p:nvSpPr>
        <p:spPr>
          <a:xfrm>
            <a:off x="6732480" y="5864983"/>
            <a:ext cx="299292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ko-KR" altLang="en-US" sz="1200" dirty="0" smtClean="0"/>
              <a:t>공정별 데이터는 생산지시 시 자동 참조되어 실행 순서로 사용 </a:t>
            </a:r>
            <a:endParaRPr lang="ko-KR" altLang="en-US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962150" cy="14859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86900" y="4629150"/>
            <a:ext cx="2705100" cy="36576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15500" y="1428750"/>
            <a:ext cx="1524000" cy="15240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2000" y="4800600"/>
            <a:ext cx="914400" cy="9144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38800" y="838200"/>
            <a:ext cx="914400" cy="381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1000" y="1181100"/>
            <a:ext cx="5600700" cy="196215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1500" y="1371600"/>
            <a:ext cx="476250" cy="47625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5325" y="1457325"/>
            <a:ext cx="228600" cy="3048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81100" y="2076450"/>
            <a:ext cx="142875" cy="2667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81100" y="2609850"/>
            <a:ext cx="171450" cy="2667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10300" y="1181100"/>
            <a:ext cx="5600700" cy="196215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400800" y="1371600"/>
            <a:ext cx="476250" cy="47625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510338" y="1457325"/>
            <a:ext cx="257175" cy="3048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010400" y="2076450"/>
            <a:ext cx="171450" cy="2667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010400" y="2609850"/>
            <a:ext cx="142875" cy="2667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1000" y="3371850"/>
            <a:ext cx="5600700" cy="196215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71500" y="3562350"/>
            <a:ext cx="476250" cy="47625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09613" y="3648075"/>
            <a:ext cx="200025" cy="30480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81100" y="4267200"/>
            <a:ext cx="171450" cy="26670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81100" y="4800600"/>
            <a:ext cx="238125" cy="266700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10300" y="3371850"/>
            <a:ext cx="5600700" cy="1962150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400800" y="3562350"/>
            <a:ext cx="476250" cy="476250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524625" y="3648075"/>
            <a:ext cx="228600" cy="304800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010400" y="4248150"/>
            <a:ext cx="180975" cy="266700"/>
          </a:xfrm>
          <a:prstGeom prst="rect">
            <a:avLst/>
          </a:prstGeom>
        </p:spPr>
      </p:pic>
      <p:pic>
        <p:nvPicPr>
          <p:cNvPr id="27" name="Image 25" descr="preencoded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9372600" y="4248150"/>
            <a:ext cx="219075" cy="266700"/>
          </a:xfrm>
          <a:prstGeom prst="rect">
            <a:avLst/>
          </a:prstGeom>
        </p:spPr>
      </p:pic>
      <p:pic>
        <p:nvPicPr>
          <p:cNvPr id="28" name="Image 26" descr="preencoded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7010400" y="4743450"/>
            <a:ext cx="190500" cy="266700"/>
          </a:xfrm>
          <a:prstGeom prst="rect">
            <a:avLst/>
          </a:prstGeom>
        </p:spPr>
      </p:pic>
      <p:pic>
        <p:nvPicPr>
          <p:cNvPr id="29" name="Image 27" descr="preencoded.png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9372600" y="4743450"/>
            <a:ext cx="219075" cy="266700"/>
          </a:xfrm>
          <a:prstGeom prst="rect">
            <a:avLst/>
          </a:prstGeom>
        </p:spPr>
      </p:pic>
      <p:pic>
        <p:nvPicPr>
          <p:cNvPr id="30" name="Image 28" descr="preencoded.png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3581400" y="5562600"/>
            <a:ext cx="657225" cy="266700"/>
          </a:xfrm>
          <a:prstGeom prst="rect">
            <a:avLst/>
          </a:prstGeom>
        </p:spPr>
      </p:pic>
      <p:pic>
        <p:nvPicPr>
          <p:cNvPr id="31" name="Image 29" descr="preencoded.png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95700" y="5629275"/>
            <a:ext cx="104775" cy="133350"/>
          </a:xfrm>
          <a:prstGeom prst="rect">
            <a:avLst/>
          </a:prstGeom>
        </p:spPr>
      </p:pic>
      <p:pic>
        <p:nvPicPr>
          <p:cNvPr id="32" name="Image 30" descr="preencoded.png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4314825" y="5562600"/>
            <a:ext cx="1028700" cy="266700"/>
          </a:xfrm>
          <a:prstGeom prst="rect">
            <a:avLst/>
          </a:prstGeom>
        </p:spPr>
      </p:pic>
      <p:pic>
        <p:nvPicPr>
          <p:cNvPr id="33" name="Image 31" descr="preencoded.png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4429125" y="5629275"/>
            <a:ext cx="114300" cy="133350"/>
          </a:xfrm>
          <a:prstGeom prst="rect">
            <a:avLst/>
          </a:prstGeom>
        </p:spPr>
      </p:pic>
      <p:pic>
        <p:nvPicPr>
          <p:cNvPr id="34" name="Image 32" descr="preencoded.png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5419725" y="5562600"/>
            <a:ext cx="723900" cy="266700"/>
          </a:xfrm>
          <a:prstGeom prst="rect">
            <a:avLst/>
          </a:prstGeom>
        </p:spPr>
      </p:pic>
      <p:pic>
        <p:nvPicPr>
          <p:cNvPr id="35" name="Image 33" descr="preencoded.png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5534025" y="5629275"/>
            <a:ext cx="104775" cy="133350"/>
          </a:xfrm>
          <a:prstGeom prst="rect">
            <a:avLst/>
          </a:prstGeom>
        </p:spPr>
      </p:pic>
      <p:pic>
        <p:nvPicPr>
          <p:cNvPr id="36" name="Image 34" descr="preencoded.png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6219825" y="5562600"/>
            <a:ext cx="609600" cy="266700"/>
          </a:xfrm>
          <a:prstGeom prst="rect">
            <a:avLst/>
          </a:prstGeom>
        </p:spPr>
      </p:pic>
      <p:pic>
        <p:nvPicPr>
          <p:cNvPr id="37" name="Image 35" descr="preencoded.png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6334125" y="5629275"/>
            <a:ext cx="104775" cy="133350"/>
          </a:xfrm>
          <a:prstGeom prst="rect">
            <a:avLst/>
          </a:prstGeom>
        </p:spPr>
      </p:pic>
      <p:pic>
        <p:nvPicPr>
          <p:cNvPr id="38" name="Image 36" descr="preencoded.png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905625" y="5562600"/>
            <a:ext cx="781050" cy="266700"/>
          </a:xfrm>
          <a:prstGeom prst="rect">
            <a:avLst/>
          </a:prstGeom>
        </p:spPr>
      </p:pic>
      <p:pic>
        <p:nvPicPr>
          <p:cNvPr id="39" name="Image 37" descr="preencoded.png"/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019925" y="5629275"/>
            <a:ext cx="114300" cy="133350"/>
          </a:xfrm>
          <a:prstGeom prst="rect">
            <a:avLst/>
          </a:prstGeom>
        </p:spPr>
      </p:pic>
      <p:pic>
        <p:nvPicPr>
          <p:cNvPr id="40" name="Image 38" descr="preencoded.png"/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7762875" y="5562600"/>
            <a:ext cx="847725" cy="266700"/>
          </a:xfrm>
          <a:prstGeom prst="rect">
            <a:avLst/>
          </a:prstGeom>
        </p:spPr>
      </p:pic>
      <p:pic>
        <p:nvPicPr>
          <p:cNvPr id="41" name="Image 39" descr="preencoded.png"/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7877175" y="5629275"/>
            <a:ext cx="133350" cy="133350"/>
          </a:xfrm>
          <a:prstGeom prst="rect">
            <a:avLst/>
          </a:prstGeom>
        </p:spPr>
      </p:pic>
      <p:sp>
        <p:nvSpPr>
          <p:cNvPr id="42" name="Text 0"/>
          <p:cNvSpPr/>
          <p:nvPr/>
        </p:nvSpPr>
        <p:spPr>
          <a:xfrm>
            <a:off x="381000" y="381000"/>
            <a:ext cx="114300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기술 스택</a:t>
            </a:r>
            <a:endParaRPr lang="en-US" sz="2700" dirty="0"/>
          </a:p>
        </p:txBody>
      </p:sp>
      <p:sp>
        <p:nvSpPr>
          <p:cNvPr id="43" name="Text 1"/>
          <p:cNvSpPr/>
          <p:nvPr/>
        </p:nvSpPr>
        <p:spPr>
          <a:xfrm>
            <a:off x="1143000" y="1457325"/>
            <a:ext cx="115443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Backend</a:t>
            </a:r>
            <a:endParaRPr lang="en-US" sz="1800" dirty="0"/>
          </a:p>
        </p:txBody>
      </p:sp>
      <p:sp>
        <p:nvSpPr>
          <p:cNvPr id="44" name="Text 2"/>
          <p:cNvSpPr/>
          <p:nvPr/>
        </p:nvSpPr>
        <p:spPr>
          <a:xfrm>
            <a:off x="1400175" y="2000250"/>
            <a:ext cx="31623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Java(Spring MVC)</a:t>
            </a:r>
            <a:endParaRPr lang="en-US" sz="1200" dirty="0"/>
          </a:p>
        </p:txBody>
      </p:sp>
      <p:sp>
        <p:nvSpPr>
          <p:cNvPr id="45" name="Text 3"/>
          <p:cNvSpPr/>
          <p:nvPr/>
        </p:nvSpPr>
        <p:spPr>
          <a:xfrm>
            <a:off x="1400175" y="2228850"/>
            <a:ext cx="379476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엔터프라이즈 애플리케이션 개발을 위한 표준 프레임워크</a:t>
            </a:r>
            <a:endParaRPr lang="en-US" sz="1050" dirty="0"/>
          </a:p>
        </p:txBody>
      </p:sp>
      <p:sp>
        <p:nvSpPr>
          <p:cNvPr id="46" name="Text 4"/>
          <p:cNvSpPr/>
          <p:nvPr/>
        </p:nvSpPr>
        <p:spPr>
          <a:xfrm>
            <a:off x="1428750" y="2533650"/>
            <a:ext cx="32385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MyBatis</a:t>
            </a:r>
            <a:endParaRPr lang="en-US" sz="1200" dirty="0"/>
          </a:p>
        </p:txBody>
      </p:sp>
      <p:sp>
        <p:nvSpPr>
          <p:cNvPr id="47" name="Text 5"/>
          <p:cNvSpPr/>
          <p:nvPr/>
        </p:nvSpPr>
        <p:spPr>
          <a:xfrm>
            <a:off x="1428750" y="2762250"/>
            <a:ext cx="38862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SQL 맵핑 프레임워크로, 데이터베이스 연동의 유연성 제공</a:t>
            </a:r>
            <a:endParaRPr lang="en-US" sz="1050" dirty="0"/>
          </a:p>
        </p:txBody>
      </p:sp>
      <p:sp>
        <p:nvSpPr>
          <p:cNvPr id="48" name="Text 6"/>
          <p:cNvSpPr/>
          <p:nvPr/>
        </p:nvSpPr>
        <p:spPr>
          <a:xfrm>
            <a:off x="6972300" y="1457325"/>
            <a:ext cx="121158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Frontend</a:t>
            </a:r>
            <a:endParaRPr lang="en-US" sz="1800" dirty="0"/>
          </a:p>
        </p:txBody>
      </p:sp>
      <p:sp>
        <p:nvSpPr>
          <p:cNvPr id="49" name="Text 7"/>
          <p:cNvSpPr/>
          <p:nvPr/>
        </p:nvSpPr>
        <p:spPr>
          <a:xfrm>
            <a:off x="7258050" y="2000250"/>
            <a:ext cx="33147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JSP</a:t>
            </a:r>
            <a:endParaRPr lang="en-US" sz="1200" dirty="0"/>
          </a:p>
        </p:txBody>
      </p:sp>
      <p:sp>
        <p:nvSpPr>
          <p:cNvPr id="50" name="Text 8"/>
          <p:cNvSpPr/>
          <p:nvPr/>
        </p:nvSpPr>
        <p:spPr>
          <a:xfrm>
            <a:off x="7258050" y="2228850"/>
            <a:ext cx="397764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서버 측에서 동적인 웹 페이지 생성, 백엔드와의 긴밀한 연동</a:t>
            </a:r>
            <a:endParaRPr lang="en-US" sz="1050" dirty="0"/>
          </a:p>
        </p:txBody>
      </p:sp>
      <p:sp>
        <p:nvSpPr>
          <p:cNvPr id="51" name="Text 9"/>
          <p:cNvSpPr/>
          <p:nvPr/>
        </p:nvSpPr>
        <p:spPr>
          <a:xfrm>
            <a:off x="7229475" y="2533650"/>
            <a:ext cx="32766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HTML/CSS/JS</a:t>
            </a:r>
            <a:endParaRPr lang="en-US" sz="1200" dirty="0"/>
          </a:p>
        </p:txBody>
      </p:sp>
      <p:sp>
        <p:nvSpPr>
          <p:cNvPr id="52" name="Text 10"/>
          <p:cNvSpPr/>
          <p:nvPr/>
        </p:nvSpPr>
        <p:spPr>
          <a:xfrm>
            <a:off x="7229475" y="2762250"/>
            <a:ext cx="393192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웹 표준 기술로, 사용자 친화적이고 반응형 인터페이스 구축</a:t>
            </a:r>
            <a:endParaRPr lang="en-US" sz="1050" dirty="0"/>
          </a:p>
        </p:txBody>
      </p:sp>
      <p:sp>
        <p:nvSpPr>
          <p:cNvPr id="53" name="Text 11"/>
          <p:cNvSpPr/>
          <p:nvPr/>
        </p:nvSpPr>
        <p:spPr>
          <a:xfrm>
            <a:off x="1143000" y="3648075"/>
            <a:ext cx="123444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Database</a:t>
            </a:r>
            <a:endParaRPr lang="en-US" sz="1800" dirty="0"/>
          </a:p>
        </p:txBody>
      </p:sp>
      <p:sp>
        <p:nvSpPr>
          <p:cNvPr id="54" name="Text 12"/>
          <p:cNvSpPr/>
          <p:nvPr/>
        </p:nvSpPr>
        <p:spPr>
          <a:xfrm>
            <a:off x="1428750" y="4191000"/>
            <a:ext cx="31527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Oracle </a:t>
            </a:r>
            <a:r>
              <a:rPr lang="en-US" sz="1200" dirty="0" smtClean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11g</a:t>
            </a:r>
            <a:endParaRPr lang="en-US" sz="1200" dirty="0"/>
          </a:p>
        </p:txBody>
      </p:sp>
      <p:sp>
        <p:nvSpPr>
          <p:cNvPr id="55" name="Text 13"/>
          <p:cNvSpPr/>
          <p:nvPr/>
        </p:nvSpPr>
        <p:spPr>
          <a:xfrm>
            <a:off x="1428750" y="4419600"/>
            <a:ext cx="378333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관계형 데이터베이스로, 대량의 생산 및 품질 데이터 관리</a:t>
            </a:r>
            <a:endParaRPr lang="en-US" sz="1050" dirty="0"/>
          </a:p>
        </p:txBody>
      </p:sp>
      <p:sp>
        <p:nvSpPr>
          <p:cNvPr id="56" name="Text 14"/>
          <p:cNvSpPr/>
          <p:nvPr/>
        </p:nvSpPr>
        <p:spPr>
          <a:xfrm>
            <a:off x="1495425" y="4724400"/>
            <a:ext cx="25050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SQL</a:t>
            </a:r>
            <a:endParaRPr lang="en-US" sz="1200" dirty="0"/>
          </a:p>
        </p:txBody>
      </p:sp>
      <p:sp>
        <p:nvSpPr>
          <p:cNvPr id="57" name="Text 15"/>
          <p:cNvSpPr/>
          <p:nvPr/>
        </p:nvSpPr>
        <p:spPr>
          <a:xfrm>
            <a:off x="1495425" y="4953000"/>
            <a:ext cx="300609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데이터베이스와의 상호작용을 위한 표준 언어</a:t>
            </a:r>
            <a:endParaRPr lang="en-US" sz="1050" dirty="0"/>
          </a:p>
        </p:txBody>
      </p:sp>
      <p:sp>
        <p:nvSpPr>
          <p:cNvPr id="58" name="Text 16"/>
          <p:cNvSpPr/>
          <p:nvPr/>
        </p:nvSpPr>
        <p:spPr>
          <a:xfrm>
            <a:off x="6972300" y="3648075"/>
            <a:ext cx="72009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Tools</a:t>
            </a:r>
            <a:endParaRPr lang="en-US" sz="1800" dirty="0"/>
          </a:p>
        </p:txBody>
      </p:sp>
      <p:sp>
        <p:nvSpPr>
          <p:cNvPr id="59" name="Text 17"/>
          <p:cNvSpPr/>
          <p:nvPr/>
        </p:nvSpPr>
        <p:spPr>
          <a:xfrm>
            <a:off x="7267575" y="4191000"/>
            <a:ext cx="110871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GitHub</a:t>
            </a:r>
            <a:endParaRPr lang="en-US" sz="1200" dirty="0"/>
          </a:p>
        </p:txBody>
      </p:sp>
      <p:sp>
        <p:nvSpPr>
          <p:cNvPr id="60" name="Text 18"/>
          <p:cNvSpPr/>
          <p:nvPr/>
        </p:nvSpPr>
        <p:spPr>
          <a:xfrm>
            <a:off x="7267575" y="4419600"/>
            <a:ext cx="110871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200"/>
              </a:lnSpc>
              <a:buNone/>
            </a:pPr>
            <a:r>
              <a:rPr lang="en-US" sz="90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소스 코드 버전 관리</a:t>
            </a:r>
            <a:endParaRPr lang="en-US" sz="900" dirty="0"/>
          </a:p>
        </p:txBody>
      </p:sp>
      <p:sp>
        <p:nvSpPr>
          <p:cNvPr id="61" name="Text 19"/>
          <p:cNvSpPr/>
          <p:nvPr/>
        </p:nvSpPr>
        <p:spPr>
          <a:xfrm>
            <a:off x="9667875" y="4191000"/>
            <a:ext cx="7429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Tomcat</a:t>
            </a:r>
            <a:endParaRPr lang="en-US" sz="1200" dirty="0"/>
          </a:p>
        </p:txBody>
      </p:sp>
      <p:sp>
        <p:nvSpPr>
          <p:cNvPr id="62" name="Text 20"/>
          <p:cNvSpPr/>
          <p:nvPr/>
        </p:nvSpPr>
        <p:spPr>
          <a:xfrm>
            <a:off x="9667875" y="4419600"/>
            <a:ext cx="74295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200"/>
              </a:lnSpc>
              <a:buNone/>
            </a:pPr>
            <a:r>
              <a:rPr lang="en-US" sz="90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Java 웹 서버</a:t>
            </a:r>
            <a:endParaRPr lang="en-US" sz="900" dirty="0"/>
          </a:p>
        </p:txBody>
      </p:sp>
      <p:sp>
        <p:nvSpPr>
          <p:cNvPr id="63" name="Text 21"/>
          <p:cNvSpPr/>
          <p:nvPr/>
        </p:nvSpPr>
        <p:spPr>
          <a:xfrm>
            <a:off x="7277100" y="4686300"/>
            <a:ext cx="8001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Figma</a:t>
            </a:r>
            <a:endParaRPr lang="en-US" sz="1200" dirty="0"/>
          </a:p>
        </p:txBody>
      </p:sp>
      <p:sp>
        <p:nvSpPr>
          <p:cNvPr id="64" name="Text 22"/>
          <p:cNvSpPr/>
          <p:nvPr/>
        </p:nvSpPr>
        <p:spPr>
          <a:xfrm>
            <a:off x="7277100" y="4914900"/>
            <a:ext cx="80010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200"/>
              </a:lnSpc>
              <a:buNone/>
            </a:pPr>
            <a:r>
              <a:rPr lang="en-US" sz="90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UI/UX 디자인</a:t>
            </a:r>
            <a:endParaRPr lang="en-US" sz="900" dirty="0"/>
          </a:p>
        </p:txBody>
      </p:sp>
      <p:sp>
        <p:nvSpPr>
          <p:cNvPr id="65" name="Text 23"/>
          <p:cNvSpPr/>
          <p:nvPr/>
        </p:nvSpPr>
        <p:spPr>
          <a:xfrm>
            <a:off x="9667875" y="4686300"/>
            <a:ext cx="8667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 smtClean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</a:rPr>
              <a:t>Discode</a:t>
            </a:r>
            <a:endParaRPr lang="en-US" sz="1200" dirty="0"/>
          </a:p>
        </p:txBody>
      </p:sp>
      <p:sp>
        <p:nvSpPr>
          <p:cNvPr id="66" name="Text 24"/>
          <p:cNvSpPr/>
          <p:nvPr/>
        </p:nvSpPr>
        <p:spPr>
          <a:xfrm>
            <a:off x="9667875" y="4914900"/>
            <a:ext cx="104013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200"/>
              </a:lnSpc>
              <a:buNone/>
            </a:pPr>
            <a:r>
              <a:rPr lang="ko-KR" altLang="en-US" sz="900" dirty="0" smtClean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</a:rPr>
              <a:t>실시간 온라인 소통</a:t>
            </a:r>
            <a:endParaRPr lang="en-US" sz="900" dirty="0"/>
          </a:p>
        </p:txBody>
      </p:sp>
      <p:sp>
        <p:nvSpPr>
          <p:cNvPr id="67" name="Text 25"/>
          <p:cNvSpPr/>
          <p:nvPr/>
        </p:nvSpPr>
        <p:spPr>
          <a:xfrm>
            <a:off x="3838575" y="5562600"/>
            <a:ext cx="6572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Java</a:t>
            </a:r>
            <a:endParaRPr lang="en-US" sz="1050" dirty="0"/>
          </a:p>
        </p:txBody>
      </p:sp>
      <p:sp>
        <p:nvSpPr>
          <p:cNvPr id="68" name="Text 26"/>
          <p:cNvSpPr/>
          <p:nvPr/>
        </p:nvSpPr>
        <p:spPr>
          <a:xfrm>
            <a:off x="4581525" y="5562600"/>
            <a:ext cx="123444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JavaScript</a:t>
            </a:r>
            <a:endParaRPr lang="en-US" sz="1050" dirty="0"/>
          </a:p>
        </p:txBody>
      </p:sp>
      <p:sp>
        <p:nvSpPr>
          <p:cNvPr id="69" name="Text 27"/>
          <p:cNvSpPr/>
          <p:nvPr/>
        </p:nvSpPr>
        <p:spPr>
          <a:xfrm>
            <a:off x="5676900" y="5562600"/>
            <a:ext cx="7239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HTML</a:t>
            </a:r>
            <a:endParaRPr lang="en-US" sz="1050" dirty="0"/>
          </a:p>
        </p:txBody>
      </p:sp>
      <p:sp>
        <p:nvSpPr>
          <p:cNvPr id="70" name="Text 28"/>
          <p:cNvSpPr/>
          <p:nvPr/>
        </p:nvSpPr>
        <p:spPr>
          <a:xfrm>
            <a:off x="6477000" y="5562600"/>
            <a:ext cx="6096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CSS</a:t>
            </a:r>
            <a:endParaRPr lang="en-US" sz="1050" dirty="0"/>
          </a:p>
        </p:txBody>
      </p:sp>
      <p:sp>
        <p:nvSpPr>
          <p:cNvPr id="71" name="Text 29"/>
          <p:cNvSpPr/>
          <p:nvPr/>
        </p:nvSpPr>
        <p:spPr>
          <a:xfrm>
            <a:off x="7172325" y="5562600"/>
            <a:ext cx="93726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Oracle</a:t>
            </a:r>
            <a:endParaRPr lang="en-US" sz="1050" dirty="0"/>
          </a:p>
        </p:txBody>
      </p:sp>
      <p:sp>
        <p:nvSpPr>
          <p:cNvPr id="72" name="Text 30"/>
          <p:cNvSpPr/>
          <p:nvPr/>
        </p:nvSpPr>
        <p:spPr>
          <a:xfrm>
            <a:off x="8048625" y="5562600"/>
            <a:ext cx="101727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GitHub</a:t>
            </a:r>
            <a:endParaRPr lang="en-US" sz="10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725805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962150" cy="14859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86900" y="5029200"/>
            <a:ext cx="2705100" cy="36576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15500" y="1428750"/>
            <a:ext cx="1524000" cy="15240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2000" y="5200650"/>
            <a:ext cx="914400" cy="914400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4467622" y="2778826"/>
            <a:ext cx="285206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 smtClean="0">
                <a:solidFill>
                  <a:srgbClr val="0070C0"/>
                </a:solidFill>
                <a:latin typeface="HY견고딕" pitchFamily="18" charset="-127"/>
                <a:ea typeface="HY견고딕" pitchFamily="18" charset="-127"/>
              </a:rPr>
              <a:t>기능 구현</a:t>
            </a:r>
            <a:endParaRPr lang="ko-KR" altLang="en-US" sz="4800" dirty="0">
              <a:solidFill>
                <a:srgbClr val="0070C0"/>
              </a:solidFill>
              <a:latin typeface="HY견고딕" pitchFamily="18" charset="-127"/>
              <a:ea typeface="HY견고딕" pitchFamily="18" charset="-127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9050"/>
            <a:ext cx="12192000" cy="70485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962150" cy="14859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86900" y="4819650"/>
            <a:ext cx="2705100" cy="36576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15500" y="1428750"/>
            <a:ext cx="1524000" cy="15240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2000" y="4991100"/>
            <a:ext cx="914400" cy="9144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38800" y="838200"/>
            <a:ext cx="914400" cy="381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76400" y="3009900"/>
            <a:ext cx="3682901" cy="11811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3400" y="3124200"/>
            <a:ext cx="468086" cy="47625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28800" y="3248025"/>
            <a:ext cx="228600" cy="304800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280350" y="3124200"/>
            <a:ext cx="285750" cy="476250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280350" y="3209925"/>
            <a:ext cx="285750" cy="304800"/>
          </a:xfrm>
          <a:prstGeom prst="rect">
            <a:avLst/>
          </a:prstGeom>
        </p:spPr>
      </p:pic>
      <p:sp>
        <p:nvSpPr>
          <p:cNvPr id="27" name="Text 0"/>
          <p:cNvSpPr/>
          <p:nvPr/>
        </p:nvSpPr>
        <p:spPr>
          <a:xfrm>
            <a:off x="381000" y="381000"/>
            <a:ext cx="114300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기대 효과</a:t>
            </a:r>
            <a:endParaRPr lang="en-US" sz="2700" dirty="0"/>
          </a:p>
        </p:txBody>
      </p:sp>
      <p:sp>
        <p:nvSpPr>
          <p:cNvPr id="28" name="Text 1"/>
          <p:cNvSpPr/>
          <p:nvPr/>
        </p:nvSpPr>
        <p:spPr>
          <a:xfrm>
            <a:off x="381000" y="1104900"/>
            <a:ext cx="114300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3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MES 기반 음료 제조 공정 관리 시스템 도입을 통해 다음과 같은 기대 효과를 얻을 수 있습니다.</a:t>
            </a:r>
            <a:endParaRPr lang="en-US" sz="1350" dirty="0"/>
          </a:p>
        </p:txBody>
      </p:sp>
      <p:sp>
        <p:nvSpPr>
          <p:cNvPr id="35" name="Text 8"/>
          <p:cNvSpPr/>
          <p:nvPr/>
        </p:nvSpPr>
        <p:spPr>
          <a:xfrm>
            <a:off x="2171700" y="3162300"/>
            <a:ext cx="3035201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추적성 강화</a:t>
            </a:r>
            <a:endParaRPr lang="en-US" sz="1350" b="1" dirty="0"/>
          </a:p>
        </p:txBody>
      </p:sp>
      <p:sp>
        <p:nvSpPr>
          <p:cNvPr id="36" name="Text 9"/>
          <p:cNvSpPr/>
          <p:nvPr/>
        </p:nvSpPr>
        <p:spPr>
          <a:xfrm>
            <a:off x="2171700" y="3467100"/>
            <a:ext cx="3035201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원자재 입고부터 완제품 출하까지 전 과정의 이력을 상세하게 기록하고 추적할 수 있어, 식품 안전 규제 준수 및 신속한 리콜 대응이 가능해집니다.</a:t>
            </a:r>
            <a:endParaRPr lang="en-US" sz="1050" dirty="0"/>
          </a:p>
        </p:txBody>
      </p:sp>
      <p:sp>
        <p:nvSpPr>
          <p:cNvPr id="41" name="Text 14"/>
          <p:cNvSpPr/>
          <p:nvPr/>
        </p:nvSpPr>
        <p:spPr>
          <a:xfrm>
            <a:off x="-762000" y="6438900"/>
            <a:ext cx="137160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이러한 기대 효과들은 음료 제조 공정의 전반적인 경쟁력을 강화하고, 지속 가능한 성장을 위한 기반을 제공할 것입니다.</a:t>
            </a:r>
            <a:endParaRPr lang="en-US" sz="1200" dirty="0"/>
          </a:p>
        </p:txBody>
      </p:sp>
      <p:pic>
        <p:nvPicPr>
          <p:cNvPr id="44" name="Image 6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676400" y="1600200"/>
            <a:ext cx="3682901" cy="1181100"/>
          </a:xfrm>
          <a:prstGeom prst="rect">
            <a:avLst/>
          </a:prstGeom>
        </p:spPr>
      </p:pic>
      <p:pic>
        <p:nvPicPr>
          <p:cNvPr id="45" name="Image 8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894136" y="1838325"/>
            <a:ext cx="228600" cy="304800"/>
          </a:xfrm>
          <a:prstGeom prst="rect">
            <a:avLst/>
          </a:prstGeom>
        </p:spPr>
      </p:pic>
      <p:sp>
        <p:nvSpPr>
          <p:cNvPr id="46" name="Text 2"/>
          <p:cNvSpPr/>
          <p:nvPr/>
        </p:nvSpPr>
        <p:spPr>
          <a:xfrm>
            <a:off x="2302520" y="1752600"/>
            <a:ext cx="2904381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생산성 향상</a:t>
            </a:r>
            <a:endParaRPr lang="en-US" sz="1350" b="1" dirty="0"/>
          </a:p>
        </p:txBody>
      </p:sp>
      <p:sp>
        <p:nvSpPr>
          <p:cNvPr id="47" name="Text 3"/>
          <p:cNvSpPr/>
          <p:nvPr/>
        </p:nvSpPr>
        <p:spPr>
          <a:xfrm>
            <a:off x="2302520" y="2057400"/>
            <a:ext cx="2904381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MES 시스템을 사용하는 기업은 운영 효율성이 평균 </a:t>
            </a:r>
            <a:r>
              <a:rPr lang="en-US" sz="1050" b="1" dirty="0">
                <a:solidFill>
                  <a:srgbClr val="16A34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20%</a:t>
            </a:r>
            <a:r>
              <a:rPr 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증가합니다.</a:t>
            </a:r>
            <a:endParaRPr lang="en-US" sz="1050" dirty="0"/>
          </a:p>
        </p:txBody>
      </p:sp>
      <p:pic>
        <p:nvPicPr>
          <p:cNvPr id="48" name="Image 21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286499" y="2995865"/>
            <a:ext cx="3682901" cy="1181100"/>
          </a:xfrm>
          <a:prstGeom prst="rect">
            <a:avLst/>
          </a:prstGeom>
        </p:spPr>
      </p:pic>
      <p:pic>
        <p:nvPicPr>
          <p:cNvPr id="52" name="Image 12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286499" y="1600200"/>
            <a:ext cx="3682901" cy="1181100"/>
          </a:xfrm>
          <a:prstGeom prst="rect">
            <a:avLst/>
          </a:prstGeom>
        </p:spPr>
      </p:pic>
      <p:pic>
        <p:nvPicPr>
          <p:cNvPr id="49" name="Image 23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438899" y="3200400"/>
            <a:ext cx="285750" cy="304800"/>
          </a:xfrm>
          <a:prstGeom prst="rect">
            <a:avLst/>
          </a:prstGeom>
        </p:spPr>
      </p:pic>
      <p:sp>
        <p:nvSpPr>
          <p:cNvPr id="50" name="Text 12"/>
          <p:cNvSpPr/>
          <p:nvPr/>
        </p:nvSpPr>
        <p:spPr>
          <a:xfrm>
            <a:off x="6838949" y="3114675"/>
            <a:ext cx="2978051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권한 분리로 효율적 운영</a:t>
            </a:r>
            <a:endParaRPr lang="en-US" sz="1350" b="1" dirty="0"/>
          </a:p>
        </p:txBody>
      </p:sp>
      <p:sp>
        <p:nvSpPr>
          <p:cNvPr id="51" name="Text 13"/>
          <p:cNvSpPr/>
          <p:nvPr/>
        </p:nvSpPr>
        <p:spPr>
          <a:xfrm>
            <a:off x="6838949" y="3419475"/>
            <a:ext cx="2978051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관리자와 작업자별 명확한 권한 분리로 업무 효율성을 높이고, 책임 소재를 명확히 할 수 있습니다.</a:t>
            </a:r>
            <a:endParaRPr lang="en-US" sz="1050" dirty="0"/>
          </a:p>
        </p:txBody>
      </p:sp>
      <p:pic>
        <p:nvPicPr>
          <p:cNvPr id="53" name="Image 14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438899" y="1876425"/>
            <a:ext cx="257175" cy="304800"/>
          </a:xfrm>
          <a:prstGeom prst="rect">
            <a:avLst/>
          </a:prstGeom>
        </p:spPr>
      </p:pic>
      <p:sp>
        <p:nvSpPr>
          <p:cNvPr id="54" name="Text 6"/>
          <p:cNvSpPr/>
          <p:nvPr/>
        </p:nvSpPr>
        <p:spPr>
          <a:xfrm>
            <a:off x="6810374" y="1790700"/>
            <a:ext cx="3006626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 smtClean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데이터</a:t>
            </a:r>
            <a:r>
              <a:rPr lang="en-US" sz="1350" dirty="0" smtClean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endParaRPr lang="en-US" sz="1350" dirty="0"/>
          </a:p>
        </p:txBody>
      </p:sp>
      <p:sp>
        <p:nvSpPr>
          <p:cNvPr id="57" name="Text 7"/>
          <p:cNvSpPr/>
          <p:nvPr/>
        </p:nvSpPr>
        <p:spPr>
          <a:xfrm>
            <a:off x="6838949" y="2069432"/>
            <a:ext cx="3006626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생산 현장의 모든 </a:t>
            </a:r>
            <a:r>
              <a:rPr 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데이터를</a:t>
            </a:r>
            <a:r>
              <a:rPr 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r>
              <a:rPr lang="en-US" sz="1050" dirty="0" smtClean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수집하고</a:t>
            </a:r>
            <a:r>
              <a:rPr lang="en-US" sz="1050" dirty="0" smtClean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r>
              <a:rPr 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시각화하여, </a:t>
            </a:r>
            <a:endParaRPr lang="en-US" sz="1050" dirty="0" smtClean="0">
              <a:solidFill>
                <a:srgbClr val="4B5563"/>
              </a:solidFill>
              <a:latin typeface="Noto Sans KR" pitchFamily="34" charset="0"/>
              <a:ea typeface="Noto Sans KR" pitchFamily="34" charset="-122"/>
              <a:cs typeface="Noto Sans KR" pitchFamily="34" charset="-120"/>
            </a:endParaRPr>
          </a:p>
          <a:p>
            <a:pPr marL="0" indent="0">
              <a:lnSpc>
                <a:spcPts val="1500"/>
              </a:lnSpc>
              <a:buNone/>
            </a:pPr>
            <a:r>
              <a:rPr lang="en-US" sz="1050" dirty="0" smtClean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공정</a:t>
            </a:r>
            <a:r>
              <a:rPr lang="en-US" sz="1050" dirty="0" smtClean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r>
              <a:rPr 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현황을 한눈에 파악하고 즉각적인 의사결정을 가능하게 합니다.</a:t>
            </a:r>
            <a:endParaRPr lang="en-US" sz="10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725805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962150" cy="14859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86900" y="5029200"/>
            <a:ext cx="2705100" cy="36576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15500" y="1428750"/>
            <a:ext cx="1524000" cy="15240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2000" y="5200650"/>
            <a:ext cx="914400" cy="914400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4899422" y="2829626"/>
            <a:ext cx="22365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 smtClean="0">
                <a:solidFill>
                  <a:srgbClr val="0070C0"/>
                </a:solidFill>
                <a:latin typeface="HY견고딕" pitchFamily="18" charset="-127"/>
                <a:ea typeface="HY견고딕" pitchFamily="18" charset="-127"/>
              </a:rPr>
              <a:t> 느낀점</a:t>
            </a:r>
            <a:endParaRPr lang="ko-KR" altLang="en-US" sz="4800" dirty="0">
              <a:solidFill>
                <a:srgbClr val="0070C0"/>
              </a:solidFill>
              <a:latin typeface="HY견고딕" pitchFamily="18" charset="-127"/>
              <a:ea typeface="HY견고딕" pitchFamily="18" charset="-127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962150" cy="14859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86900" y="4629150"/>
            <a:ext cx="2705100" cy="36576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15500" y="1428750"/>
            <a:ext cx="1524000" cy="15240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2000" y="4800600"/>
            <a:ext cx="914400" cy="9144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38800" y="838200"/>
            <a:ext cx="914400" cy="381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81000" y="1181099"/>
            <a:ext cx="5600700" cy="2498726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9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210300" y="1181099"/>
            <a:ext cx="5600700" cy="2498726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92390" y="104775"/>
            <a:ext cx="257175" cy="304800"/>
          </a:xfrm>
          <a:prstGeom prst="rect">
            <a:avLst/>
          </a:prstGeom>
        </p:spPr>
      </p:pic>
      <p:pic>
        <p:nvPicPr>
          <p:cNvPr id="31" name="Image 29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95700" y="5629275"/>
            <a:ext cx="104775" cy="133350"/>
          </a:xfrm>
          <a:prstGeom prst="rect">
            <a:avLst/>
          </a:prstGeom>
        </p:spPr>
      </p:pic>
      <p:sp>
        <p:nvSpPr>
          <p:cNvPr id="42" name="Text 0"/>
          <p:cNvSpPr/>
          <p:nvPr/>
        </p:nvSpPr>
        <p:spPr>
          <a:xfrm>
            <a:off x="381000" y="381000"/>
            <a:ext cx="114300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ko-KR" altLang="en-US" sz="2700" b="1" dirty="0" smtClean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</a:rPr>
              <a:t>느낀점</a:t>
            </a:r>
            <a:endParaRPr lang="en-US" sz="2700" dirty="0"/>
          </a:p>
        </p:txBody>
      </p:sp>
      <p:sp>
        <p:nvSpPr>
          <p:cNvPr id="43" name="Text 1"/>
          <p:cNvSpPr/>
          <p:nvPr/>
        </p:nvSpPr>
        <p:spPr>
          <a:xfrm>
            <a:off x="1143000" y="1457325"/>
            <a:ext cx="115443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ko-KR" altLang="en-US" b="1" dirty="0" smtClean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</a:rPr>
              <a:t>팀장 김동현</a:t>
            </a:r>
            <a:endParaRPr lang="en-US" sz="1800" dirty="0"/>
          </a:p>
        </p:txBody>
      </p:sp>
      <p:sp>
        <p:nvSpPr>
          <p:cNvPr id="44" name="Text 2"/>
          <p:cNvSpPr/>
          <p:nvPr/>
        </p:nvSpPr>
        <p:spPr>
          <a:xfrm>
            <a:off x="609600" y="2076451"/>
            <a:ext cx="5254625" cy="1206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fontAlgn="base"/>
            <a:r>
              <a:rPr lang="ko-KR" altLang="en-US" sz="1500" b="1" dirty="0" smtClean="0"/>
              <a:t>이번 </a:t>
            </a:r>
            <a:r>
              <a:rPr lang="ko-KR" altLang="en-US" sz="1500" b="1" dirty="0" smtClean="0"/>
              <a:t>프로젝트를 진행하며 단순한 기능 구현보다 시스템 구조와 데이터 흐름의 중요성을 깊이 느꼈습니다</a:t>
            </a:r>
            <a:r>
              <a:rPr lang="en-US" altLang="ko-KR" sz="1500" b="1" dirty="0" smtClean="0"/>
              <a:t>.</a:t>
            </a:r>
          </a:p>
          <a:p>
            <a:pPr fontAlgn="base"/>
            <a:r>
              <a:rPr lang="en-US" altLang="ko-KR" sz="1500" b="1" dirty="0" smtClean="0"/>
              <a:t> </a:t>
            </a:r>
            <a:r>
              <a:rPr lang="ko-KR" altLang="en-US" sz="1500" b="1" dirty="0" smtClean="0"/>
              <a:t>자동 처리 없이 데이터를 직접 다루며 </a:t>
            </a:r>
            <a:r>
              <a:rPr lang="en-US" altLang="ko-KR" sz="1500" b="1" dirty="0" smtClean="0"/>
              <a:t>DB</a:t>
            </a:r>
            <a:r>
              <a:rPr lang="ko-KR" altLang="en-US" sz="1500" b="1" dirty="0" smtClean="0"/>
              <a:t>가 단순 저장소가 아닌 시스템의 안정성과 효율을 지탱하는 핵심임을 깨달았습니다</a:t>
            </a:r>
            <a:r>
              <a:rPr lang="en-US" altLang="ko-KR" sz="1500" b="1" dirty="0" smtClean="0"/>
              <a:t>.</a:t>
            </a:r>
          </a:p>
          <a:p>
            <a:pPr fontAlgn="base"/>
            <a:r>
              <a:rPr lang="en-US" altLang="ko-KR" sz="1500" b="1" dirty="0" smtClean="0"/>
              <a:t> </a:t>
            </a:r>
            <a:r>
              <a:rPr lang="ko-KR" altLang="en-US" sz="1500" b="1" dirty="0" smtClean="0"/>
              <a:t>팀원들과 어려움을 함께 극복하며 끝까지 완성해낸 과정에서 </a:t>
            </a:r>
            <a:endParaRPr lang="en-US" altLang="ko-KR" sz="1500" b="1" dirty="0" smtClean="0"/>
          </a:p>
          <a:p>
            <a:pPr fontAlgn="base"/>
            <a:r>
              <a:rPr lang="ko-KR" altLang="en-US" sz="1500" b="1" dirty="0" smtClean="0"/>
              <a:t>기술적 </a:t>
            </a:r>
            <a:r>
              <a:rPr lang="ko-KR" altLang="en-US" sz="1500" b="1" dirty="0" smtClean="0"/>
              <a:t>성장뿐 아니라 협력의 가치도 크게 느낄 수 있었습니다</a:t>
            </a:r>
            <a:r>
              <a:rPr lang="en-US" altLang="ko-KR" sz="1400" b="1" dirty="0" smtClean="0"/>
              <a:t>.</a:t>
            </a:r>
            <a:endParaRPr lang="en-US" altLang="ko-KR" sz="1400" b="1" dirty="0"/>
          </a:p>
        </p:txBody>
      </p:sp>
      <p:sp>
        <p:nvSpPr>
          <p:cNvPr id="48" name="Text 6"/>
          <p:cNvSpPr/>
          <p:nvPr/>
        </p:nvSpPr>
        <p:spPr>
          <a:xfrm>
            <a:off x="6972300" y="1457325"/>
            <a:ext cx="121158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ko-KR" altLang="en-US" b="1" dirty="0" smtClean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</a:rPr>
              <a:t>김우영</a:t>
            </a:r>
            <a:endParaRPr lang="en-US" sz="1800" dirty="0"/>
          </a:p>
        </p:txBody>
      </p:sp>
      <p:sp>
        <p:nvSpPr>
          <p:cNvPr id="49" name="Text 7"/>
          <p:cNvSpPr/>
          <p:nvPr/>
        </p:nvSpPr>
        <p:spPr>
          <a:xfrm>
            <a:off x="6740525" y="1911350"/>
            <a:ext cx="4552950" cy="1143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800"/>
              </a:lnSpc>
            </a:pPr>
            <a:r>
              <a:rPr lang="en-US" altLang="ko-KR" sz="1500" b="1" dirty="0" smtClean="0"/>
              <a:t>DB</a:t>
            </a:r>
            <a:r>
              <a:rPr lang="ko-KR" altLang="en-US" sz="1500" b="1" dirty="0" smtClean="0"/>
              <a:t>를 정규화하면서 </a:t>
            </a:r>
            <a:r>
              <a:rPr lang="en-US" altLang="ko-KR" sz="1500" b="1" dirty="0" smtClean="0"/>
              <a:t>ERD</a:t>
            </a:r>
            <a:r>
              <a:rPr lang="ko-KR" altLang="en-US" sz="1500" b="1" dirty="0" smtClean="0"/>
              <a:t>를 볼때는 기분이 좋았는데 막상 백앤드에서 로직을 짜면서 여기 테이블을 거쳐서 저기 테이블로가면 되겠네라고 생각은 들지만 막상하려니 너무 많이 거치는 테이블에는 다시 추가하는 과정을 </a:t>
            </a:r>
            <a:r>
              <a:rPr lang="ko-KR" altLang="en-US" sz="1500" b="1" dirty="0" smtClean="0"/>
              <a:t>겪었고 </a:t>
            </a:r>
            <a:r>
              <a:rPr lang="ko-KR" altLang="en-US" sz="1500" b="1" dirty="0" smtClean="0"/>
              <a:t>실무에서는 어떻게하지</a:t>
            </a:r>
            <a:r>
              <a:rPr lang="en-US" altLang="ko-KR" sz="1500" b="1" dirty="0" smtClean="0"/>
              <a:t>? </a:t>
            </a:r>
            <a:r>
              <a:rPr lang="ko-KR" altLang="en-US" sz="1500" b="1" dirty="0" smtClean="0"/>
              <a:t>라는 생각이 들었던거 같습니다</a:t>
            </a:r>
            <a:r>
              <a:rPr lang="en-US" altLang="ko-KR" sz="1500" b="1" dirty="0" smtClean="0"/>
              <a:t>.</a:t>
            </a:r>
            <a:endParaRPr lang="en-US" altLang="ko-KR" sz="1500" b="1" dirty="0" smtClean="0">
              <a:solidFill>
                <a:srgbClr val="1F2937"/>
              </a:solidFill>
              <a:latin typeface="Noto Sans KR" pitchFamily="34" charset="0"/>
              <a:ea typeface="Noto Sans KR" pitchFamily="34" charset="-122"/>
            </a:endParaRPr>
          </a:p>
          <a:p>
            <a:pPr marL="0" indent="0">
              <a:lnSpc>
                <a:spcPts val="1800"/>
              </a:lnSpc>
              <a:buNone/>
            </a:pPr>
            <a:endParaRPr lang="en-US" sz="1200" dirty="0"/>
          </a:p>
        </p:txBody>
      </p:sp>
      <p:pic>
        <p:nvPicPr>
          <p:cNvPr id="3074" name="Picture 2" descr="C:\Users\admin\Downloads\ChatGPT Image 2025년 10월 28일 오후 01_47_46.png"/>
          <p:cNvPicPr>
            <a:picLocks noChangeAspect="1" noChangeArrowheads="1"/>
          </p:cNvPicPr>
          <p:nvPr/>
        </p:nvPicPr>
        <p:blipFill>
          <a:blip r:embed="rId12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6400800" y="1314450"/>
            <a:ext cx="533400" cy="533400"/>
          </a:xfrm>
          <a:prstGeom prst="rect">
            <a:avLst/>
          </a:prstGeom>
          <a:noFill/>
        </p:spPr>
      </p:pic>
      <p:pic>
        <p:nvPicPr>
          <p:cNvPr id="3075" name="Picture 3" descr="C:\Users\admin\Downloads\ChatGPT Image 2025년 10월 28일 오후 01_49_34.png"/>
          <p:cNvPicPr>
            <a:picLocks noChangeAspect="1" noChangeArrowheads="1"/>
          </p:cNvPicPr>
          <p:nvPr/>
        </p:nvPicPr>
        <p:blipFill>
          <a:blip r:embed="rId13"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 flipH="1">
            <a:off x="504825" y="1355725"/>
            <a:ext cx="542925" cy="542925"/>
          </a:xfrm>
          <a:prstGeom prst="rect">
            <a:avLst/>
          </a:prstGeom>
          <a:noFill/>
        </p:spPr>
      </p:pic>
      <p:grpSp>
        <p:nvGrpSpPr>
          <p:cNvPr id="9" name="그룹 85"/>
          <p:cNvGrpSpPr/>
          <p:nvPr/>
        </p:nvGrpSpPr>
        <p:grpSpPr>
          <a:xfrm>
            <a:off x="6210300" y="3917952"/>
            <a:ext cx="5600700" cy="2495533"/>
            <a:chOff x="6210300" y="3371851"/>
            <a:chExt cx="5600700" cy="2257423"/>
          </a:xfrm>
        </p:grpSpPr>
        <p:pic>
          <p:nvPicPr>
            <p:cNvPr id="23" name="Image 21" descr="preencoded.png"/>
            <p:cNvPicPr>
              <a:picLocks noChangeAspect="1"/>
            </p:cNvPicPr>
            <p:nvPr/>
          </p:nvPicPr>
          <p:blipFill>
            <a:blip r:embed="rId9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6210300" y="3371851"/>
              <a:ext cx="5600700" cy="2257423"/>
            </a:xfrm>
            <a:prstGeom prst="rect">
              <a:avLst/>
            </a:prstGeom>
          </p:spPr>
        </p:pic>
        <p:sp>
          <p:nvSpPr>
            <p:cNvPr id="79" name="Text 6"/>
            <p:cNvSpPr/>
            <p:nvPr/>
          </p:nvSpPr>
          <p:spPr>
            <a:xfrm>
              <a:off x="7021141" y="3648075"/>
              <a:ext cx="1211580" cy="3048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>
                <a:lnSpc>
                  <a:spcPts val="2400"/>
                </a:lnSpc>
                <a:buNone/>
              </a:pPr>
              <a:r>
                <a:rPr lang="ko-KR" altLang="en-US" sz="1800" b="1" dirty="0" smtClean="0">
                  <a:solidFill>
                    <a:srgbClr val="1F2937"/>
                  </a:solidFill>
                  <a:latin typeface="Noto Sans KR" pitchFamily="34" charset="0"/>
                  <a:ea typeface="Noto Sans KR" pitchFamily="34" charset="-122"/>
                </a:rPr>
                <a:t>심재</a:t>
              </a:r>
              <a:r>
                <a:rPr lang="ko-KR" altLang="en-US" sz="1800" b="1" dirty="0" smtClean="0">
                  <a:solidFill>
                    <a:srgbClr val="1F2937"/>
                  </a:solidFill>
                  <a:latin typeface="Noto Sans KR" pitchFamily="34" charset="0"/>
                  <a:ea typeface="Noto Sans KR" pitchFamily="34" charset="-122"/>
                </a:rPr>
                <a:t>원</a:t>
              </a:r>
              <a:endParaRPr lang="en-US" sz="1800" dirty="0"/>
            </a:p>
          </p:txBody>
        </p:sp>
        <p:sp>
          <p:nvSpPr>
            <p:cNvPr id="80" name="Text 7"/>
            <p:cNvSpPr/>
            <p:nvPr/>
          </p:nvSpPr>
          <p:spPr>
            <a:xfrm>
              <a:off x="6753225" y="3467100"/>
              <a:ext cx="4552950" cy="11430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>
                <a:lnSpc>
                  <a:spcPts val="1800"/>
                </a:lnSpc>
              </a:pPr>
              <a:r>
                <a:rPr lang="en-US" altLang="ko-KR" sz="1400" dirty="0" smtClean="0"/>
                <a:t>.</a:t>
              </a:r>
              <a:endParaRPr lang="en-US" sz="1200" dirty="0"/>
            </a:p>
          </p:txBody>
        </p:sp>
        <p:sp>
          <p:nvSpPr>
            <p:cNvPr id="81" name="직사각형 80"/>
            <p:cNvSpPr/>
            <p:nvPr/>
          </p:nvSpPr>
          <p:spPr>
            <a:xfrm>
              <a:off x="6509660" y="4003675"/>
              <a:ext cx="5080000" cy="122676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base"/>
              <a:r>
                <a:rPr lang="ko-KR" altLang="en-US" sz="1500" b="1" dirty="0" smtClean="0"/>
                <a:t>이번 팀 프로젝트를 하면서 개발 환경 </a:t>
              </a:r>
              <a:r>
                <a:rPr lang="ko-KR" altLang="en-US" sz="1500" b="1" dirty="0" smtClean="0"/>
                <a:t>세팅부터</a:t>
              </a:r>
              <a:r>
                <a:rPr lang="ko-KR" altLang="en-US" sz="1500" b="1" dirty="0" smtClean="0"/>
                <a:t> 오류 해결까지 정말 많은 어려움을 겪었습니다</a:t>
              </a:r>
              <a:r>
                <a:rPr lang="en-US" altLang="ko-KR" sz="1500" b="1" dirty="0" smtClean="0"/>
                <a:t>. </a:t>
              </a:r>
              <a:r>
                <a:rPr lang="ko-KR" altLang="en-US" sz="1500" b="1" dirty="0" smtClean="0"/>
                <a:t>하지만 문제를 하나씩 해결해 나가면서 개발의 재미와 성취감을 느꼈습니다</a:t>
              </a:r>
              <a:r>
                <a:rPr lang="en-US" altLang="ko-KR" sz="1500" b="1" dirty="0" smtClean="0"/>
                <a:t>. </a:t>
              </a:r>
              <a:r>
                <a:rPr lang="ko-KR" altLang="en-US" sz="1500" b="1" dirty="0" smtClean="0"/>
                <a:t>단순히 오류를 고치는 걸 넘어서 원인을 이해하고 해결하는 능력을 키울 수 있었고</a:t>
              </a:r>
              <a:r>
                <a:rPr lang="en-US" altLang="ko-KR" sz="1500" b="1" dirty="0" smtClean="0"/>
                <a:t>, </a:t>
              </a:r>
              <a:r>
                <a:rPr lang="ko-KR" altLang="en-US" sz="1500" b="1" dirty="0" smtClean="0"/>
                <a:t>팀원들과 끝까지 함께 해냈다는 점이 가장 뿌듯했습니다</a:t>
              </a:r>
              <a:r>
                <a:rPr lang="en-US" altLang="ko-KR" sz="1500" b="1" dirty="0" smtClean="0"/>
                <a:t>.</a:t>
              </a:r>
              <a:endParaRPr lang="en-US" altLang="ko-KR" sz="1500" b="1" dirty="0"/>
            </a:p>
          </p:txBody>
        </p:sp>
      </p:grpSp>
      <p:grpSp>
        <p:nvGrpSpPr>
          <p:cNvPr id="10" name="그룹 83"/>
          <p:cNvGrpSpPr/>
          <p:nvPr/>
        </p:nvGrpSpPr>
        <p:grpSpPr>
          <a:xfrm>
            <a:off x="381000" y="3952877"/>
            <a:ext cx="5600700" cy="2460608"/>
            <a:chOff x="381000" y="3371849"/>
            <a:chExt cx="5600700" cy="2257425"/>
          </a:xfrm>
        </p:grpSpPr>
        <p:pic>
          <p:nvPicPr>
            <p:cNvPr id="18" name="Image 16" descr="preencoded.png"/>
            <p:cNvPicPr>
              <a:picLocks noChangeAspect="1"/>
            </p:cNvPicPr>
            <p:nvPr/>
          </p:nvPicPr>
          <p:blipFill>
            <a:blip r:embed="rId9">
              <a:duotone>
                <a:prstClr val="black"/>
                <a:schemeClr val="accent5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381000" y="3371849"/>
              <a:ext cx="5600700" cy="2257425"/>
            </a:xfrm>
            <a:prstGeom prst="rect">
              <a:avLst/>
            </a:prstGeom>
          </p:spPr>
        </p:pic>
        <p:sp>
          <p:nvSpPr>
            <p:cNvPr id="53" name="Text 11"/>
            <p:cNvSpPr/>
            <p:nvPr/>
          </p:nvSpPr>
          <p:spPr>
            <a:xfrm>
              <a:off x="1143000" y="3648075"/>
              <a:ext cx="1234440" cy="3048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>
                <a:lnSpc>
                  <a:spcPts val="2400"/>
                </a:lnSpc>
                <a:buNone/>
              </a:pPr>
              <a:r>
                <a:rPr lang="ko-KR" altLang="en-US" b="1" dirty="0" smtClean="0">
                  <a:solidFill>
                    <a:srgbClr val="1F2937"/>
                  </a:solidFill>
                  <a:latin typeface="Noto Sans KR" pitchFamily="34" charset="0"/>
                  <a:ea typeface="Noto Sans KR" pitchFamily="34" charset="-122"/>
                </a:rPr>
                <a:t>하용</a:t>
              </a:r>
              <a:r>
                <a:rPr lang="ko-KR" altLang="en-US" b="1" dirty="0" smtClean="0">
                  <a:solidFill>
                    <a:srgbClr val="1F2937"/>
                  </a:solidFill>
                  <a:latin typeface="Noto Sans KR" pitchFamily="34" charset="0"/>
                  <a:ea typeface="Noto Sans KR" pitchFamily="34" charset="-122"/>
                </a:rPr>
                <a:t>군</a:t>
              </a:r>
              <a:endParaRPr lang="en-US" sz="1800" dirty="0"/>
            </a:p>
          </p:txBody>
        </p:sp>
        <p:pic>
          <p:nvPicPr>
            <p:cNvPr id="76" name="Picture 2" descr="C:\Users\admin\Downloads\ChatGPT Image 2025년 10월 28일 오후 01_47_46.png"/>
            <p:cNvPicPr>
              <a:picLocks noChangeAspect="1" noChangeArrowheads="1"/>
            </p:cNvPicPr>
            <p:nvPr/>
          </p:nvPicPr>
          <p:blipFill>
            <a:blip r:embed="rId12">
              <a:duotone>
                <a:prstClr val="black"/>
                <a:schemeClr val="accent5">
                  <a:tint val="45000"/>
                  <a:satMod val="400000"/>
                </a:schemeClr>
              </a:duotone>
            </a:blip>
            <a:srcRect/>
            <a:stretch>
              <a:fillRect/>
            </a:stretch>
          </p:blipFill>
          <p:spPr bwMode="auto">
            <a:xfrm>
              <a:off x="495300" y="3505200"/>
              <a:ext cx="533400" cy="533400"/>
            </a:xfrm>
            <a:prstGeom prst="rect">
              <a:avLst/>
            </a:prstGeom>
            <a:noFill/>
          </p:spPr>
        </p:pic>
        <p:sp>
          <p:nvSpPr>
            <p:cNvPr id="82" name="직사각형 81"/>
            <p:cNvSpPr/>
            <p:nvPr/>
          </p:nvSpPr>
          <p:spPr>
            <a:xfrm>
              <a:off x="488044" y="4004808"/>
              <a:ext cx="5435600" cy="143690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500" b="1" dirty="0" smtClean="0"/>
                <a:t>이번 팀 프로젝트를 통해 개발에서의 협업의 가치를 </a:t>
              </a:r>
              <a:r>
                <a:rPr lang="ko-KR" altLang="en-US" sz="1500" b="1" dirty="0" smtClean="0"/>
                <a:t>실감했습니다</a:t>
              </a:r>
              <a:r>
                <a:rPr lang="en-US" altLang="ko-KR" sz="1500" b="1" dirty="0" smtClean="0"/>
                <a:t>.</a:t>
              </a:r>
              <a:r>
                <a:rPr lang="ko-KR" altLang="en-US" sz="1500" b="1" dirty="0" smtClean="0"/>
                <a:t>각자 </a:t>
              </a:r>
              <a:r>
                <a:rPr lang="ko-KR" altLang="en-US" sz="1500" b="1" dirty="0" smtClean="0"/>
                <a:t>맡은 기능이 연결될 때 발생하는 문제를 함께 </a:t>
              </a:r>
              <a:r>
                <a:rPr lang="ko-KR" altLang="en-US" sz="1500" b="1" dirty="0" smtClean="0"/>
                <a:t>논의하고 수정하면서</a:t>
              </a:r>
              <a:r>
                <a:rPr lang="en-US" altLang="ko-KR" sz="1500" b="1" dirty="0" smtClean="0"/>
                <a:t>, </a:t>
              </a:r>
              <a:r>
                <a:rPr lang="ko-KR" altLang="en-US" sz="1500" b="1" dirty="0" smtClean="0"/>
                <a:t>코드 일관성과 소통의 </a:t>
              </a:r>
              <a:r>
                <a:rPr lang="ko-KR" altLang="en-US" sz="1500" b="1" dirty="0" smtClean="0"/>
                <a:t>중요성을 배웠습니다</a:t>
              </a:r>
              <a:r>
                <a:rPr lang="en-US" altLang="ko-KR" sz="1500" b="1" dirty="0" smtClean="0"/>
                <a:t>.</a:t>
              </a:r>
              <a:r>
                <a:rPr lang="ko-KR" altLang="en-US" sz="1500" b="1" dirty="0" smtClean="0"/>
                <a:t>특히 </a:t>
              </a:r>
              <a:r>
                <a:rPr lang="ko-KR" altLang="en-US" sz="1500" b="1" dirty="0" smtClean="0"/>
                <a:t>승인 및 </a:t>
              </a:r>
              <a:r>
                <a:rPr lang="en-US" altLang="ko-KR" sz="1500" b="1" dirty="0" smtClean="0"/>
                <a:t>QR </a:t>
              </a:r>
              <a:r>
                <a:rPr lang="ko-KR" altLang="en-US" sz="1500" b="1" dirty="0" smtClean="0"/>
                <a:t>로그인 기능을 개발하면서</a:t>
              </a:r>
              <a:r>
                <a:rPr lang="en-US" altLang="ko-KR" sz="1500" b="1" dirty="0" smtClean="0"/>
                <a:t>, </a:t>
              </a:r>
              <a:r>
                <a:rPr lang="ko-KR" altLang="en-US" sz="1500" b="1" dirty="0" smtClean="0"/>
                <a:t>백엔드와 </a:t>
              </a:r>
              <a:r>
                <a:rPr lang="ko-KR" altLang="en-US" sz="1500" b="1" dirty="0" smtClean="0"/>
                <a:t> 프론트엔드의 </a:t>
              </a:r>
              <a:r>
                <a:rPr lang="ko-KR" altLang="en-US" sz="1500" b="1" dirty="0" smtClean="0"/>
                <a:t>연동 구조를 직접 구현해본 경험이 매우 인상 깊었습니다</a:t>
              </a:r>
              <a:r>
                <a:rPr lang="en-US" altLang="ko-KR" sz="1500" b="1" dirty="0" smtClean="0"/>
                <a:t>.</a:t>
              </a:r>
              <a:r>
                <a:rPr lang="ko-KR" altLang="en-US" sz="1500" b="1" dirty="0" smtClean="0"/>
                <a:t>단순히 </a:t>
              </a:r>
              <a:r>
                <a:rPr lang="ko-KR" altLang="en-US" sz="1500" b="1" dirty="0" smtClean="0"/>
                <a:t>기능 구현을 넘어 </a:t>
              </a:r>
              <a:r>
                <a:rPr lang="ko-KR" altLang="en-US" sz="1500" b="1" dirty="0" smtClean="0"/>
                <a:t>전</a:t>
              </a:r>
              <a:r>
                <a:rPr lang="ko-KR" altLang="en-US" sz="1500" b="1" dirty="0" smtClean="0"/>
                <a:t>체</a:t>
              </a:r>
              <a:r>
                <a:rPr lang="ko-KR" altLang="en-US" sz="1500" b="1" dirty="0" smtClean="0"/>
                <a:t> </a:t>
              </a:r>
              <a:r>
                <a:rPr lang="ko-KR" altLang="en-US" sz="1500" b="1" dirty="0" smtClean="0"/>
                <a:t>흐름을 고려한 개발을 하게 된 점이 큰 성장이라고 생각합니다</a:t>
              </a:r>
              <a:endParaRPr lang="ko-KR" altLang="en-US" sz="1500" b="1" dirty="0"/>
            </a:p>
          </p:txBody>
        </p:sp>
      </p:grpSp>
      <p:pic>
        <p:nvPicPr>
          <p:cNvPr id="30" name="Picture 2" descr="C:\Users\admin\Downloads\ChatGPT Image 2025년 10월 28일 오후 01_47_46.png"/>
          <p:cNvPicPr>
            <a:picLocks noChangeAspect="1" noChangeArrowheads="1"/>
          </p:cNvPicPr>
          <p:nvPr/>
        </p:nvPicPr>
        <p:blipFill>
          <a:blip r:embed="rId12"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6473825" y="4109406"/>
            <a:ext cx="533400" cy="5334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962150" cy="14859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86900" y="4629150"/>
            <a:ext cx="2705100" cy="36576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15500" y="1428750"/>
            <a:ext cx="1524000" cy="15240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2000" y="4800600"/>
            <a:ext cx="914400" cy="9144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38800" y="838200"/>
            <a:ext cx="914400" cy="381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92390" y="104775"/>
            <a:ext cx="257175" cy="304800"/>
          </a:xfrm>
          <a:prstGeom prst="rect">
            <a:avLst/>
          </a:prstGeom>
        </p:spPr>
      </p:pic>
      <p:pic>
        <p:nvPicPr>
          <p:cNvPr id="31" name="Image 29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95700" y="5629275"/>
            <a:ext cx="104775" cy="133350"/>
          </a:xfrm>
          <a:prstGeom prst="rect">
            <a:avLst/>
          </a:prstGeom>
        </p:spPr>
      </p:pic>
      <p:sp>
        <p:nvSpPr>
          <p:cNvPr id="42" name="Text 0"/>
          <p:cNvSpPr/>
          <p:nvPr/>
        </p:nvSpPr>
        <p:spPr>
          <a:xfrm>
            <a:off x="381000" y="381000"/>
            <a:ext cx="114300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ko-KR" altLang="en-US" sz="2700" b="1" dirty="0" smtClean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</a:rPr>
              <a:t>느낀점</a:t>
            </a:r>
            <a:endParaRPr lang="en-US" sz="2700" dirty="0"/>
          </a:p>
        </p:txBody>
      </p:sp>
      <p:grpSp>
        <p:nvGrpSpPr>
          <p:cNvPr id="84" name="그룹 83"/>
          <p:cNvGrpSpPr/>
          <p:nvPr/>
        </p:nvGrpSpPr>
        <p:grpSpPr>
          <a:xfrm>
            <a:off x="1089931" y="1428751"/>
            <a:ext cx="6341384" cy="3371850"/>
            <a:chOff x="-912011" y="3181743"/>
            <a:chExt cx="5879991" cy="2257425"/>
          </a:xfrm>
        </p:grpSpPr>
        <p:pic>
          <p:nvPicPr>
            <p:cNvPr id="18" name="Image 16" descr="preencoded.png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-912011" y="3181743"/>
              <a:ext cx="5600700" cy="2257425"/>
            </a:xfrm>
            <a:prstGeom prst="rect">
              <a:avLst/>
            </a:prstGeom>
          </p:spPr>
        </p:pic>
        <p:sp>
          <p:nvSpPr>
            <p:cNvPr id="53" name="Text 11"/>
            <p:cNvSpPr/>
            <p:nvPr/>
          </p:nvSpPr>
          <p:spPr>
            <a:xfrm>
              <a:off x="-467620" y="3495675"/>
              <a:ext cx="1234440" cy="3048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>
                <a:lnSpc>
                  <a:spcPts val="2400"/>
                </a:lnSpc>
                <a:buNone/>
              </a:pPr>
              <a:r>
                <a:rPr lang="ko-KR" altLang="en-US" sz="1800" b="1" dirty="0" smtClean="0"/>
                <a:t> </a:t>
              </a:r>
              <a:r>
                <a:rPr lang="ko-KR" altLang="en-US" sz="2000" b="1" dirty="0" smtClean="0"/>
                <a:t>양승국</a:t>
              </a:r>
              <a:endParaRPr lang="en-US" sz="1800" b="1" dirty="0"/>
            </a:p>
          </p:txBody>
        </p:sp>
        <p:sp>
          <p:nvSpPr>
            <p:cNvPr id="82" name="직사각형 81"/>
            <p:cNvSpPr/>
            <p:nvPr/>
          </p:nvSpPr>
          <p:spPr>
            <a:xfrm>
              <a:off x="-467620" y="4058802"/>
              <a:ext cx="5435600" cy="2060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400" b="1" dirty="0" smtClean="0"/>
                <a:t>x</a:t>
              </a:r>
              <a:endParaRPr lang="ko-KR" altLang="en-US" sz="1400" b="1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725805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962150" cy="14859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86900" y="5029200"/>
            <a:ext cx="2705100" cy="36576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15500" y="1428750"/>
            <a:ext cx="1524000" cy="15240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2000" y="5200650"/>
            <a:ext cx="914400" cy="914400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2554565" y="2628900"/>
            <a:ext cx="716093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 smtClean="0">
                <a:solidFill>
                  <a:srgbClr val="0070C0"/>
                </a:solidFill>
                <a:latin typeface="HY견고딕" pitchFamily="18" charset="-127"/>
                <a:ea typeface="HY견고딕" pitchFamily="18" charset="-127"/>
              </a:rPr>
              <a:t>지금까지 </a:t>
            </a:r>
            <a:r>
              <a:rPr lang="ko-KR" altLang="en-US" sz="4800" dirty="0" smtClean="0">
                <a:solidFill>
                  <a:srgbClr val="0070C0"/>
                </a:solidFill>
                <a:latin typeface="HY견고딕" pitchFamily="18" charset="-127"/>
                <a:ea typeface="HY견고딕" pitchFamily="18" charset="-127"/>
              </a:rPr>
              <a:t>또야또야를</a:t>
            </a:r>
            <a:r>
              <a:rPr lang="ko-KR" altLang="en-US" sz="4800" dirty="0" smtClean="0">
                <a:solidFill>
                  <a:srgbClr val="0070C0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endParaRPr lang="en-US" altLang="ko-KR" sz="4800" dirty="0" smtClean="0">
              <a:solidFill>
                <a:srgbClr val="0070C0"/>
              </a:solidFill>
              <a:latin typeface="HY견고딕" pitchFamily="18" charset="-127"/>
              <a:ea typeface="HY견고딕" pitchFamily="18" charset="-127"/>
            </a:endParaRPr>
          </a:p>
          <a:p>
            <a:r>
              <a:rPr lang="ko-KR" altLang="en-US" sz="4800" dirty="0" smtClean="0">
                <a:solidFill>
                  <a:srgbClr val="0070C0"/>
                </a:solidFill>
                <a:latin typeface="HY견고딕" pitchFamily="18" charset="-127"/>
                <a:ea typeface="HY견고딕" pitchFamily="18" charset="-127"/>
              </a:rPr>
              <a:t>사랑해주셔서 감</a:t>
            </a:r>
            <a:r>
              <a:rPr lang="ko-KR" altLang="en-US" sz="4800" dirty="0" smtClean="0">
                <a:solidFill>
                  <a:srgbClr val="0070C0"/>
                </a:solidFill>
                <a:latin typeface="HY견고딕" pitchFamily="18" charset="-127"/>
                <a:ea typeface="HY견고딕" pitchFamily="18" charset="-127"/>
              </a:rPr>
              <a:t>사합니다</a:t>
            </a:r>
            <a:endParaRPr lang="ko-KR" altLang="en-US" sz="4800" dirty="0">
              <a:solidFill>
                <a:srgbClr val="0070C0"/>
              </a:solidFill>
              <a:latin typeface="HY견고딕" pitchFamily="18" charset="-127"/>
              <a:ea typeface="HY견고딕" pitchFamily="18" charset="-127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>
            <a:lum bright="70000" contrast="-7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"/>
          </a:xfrm>
          <a:prstGeom prst="rect">
            <a:avLst/>
          </a:prstGeom>
        </p:spPr>
      </p:pic>
      <p:pic>
        <p:nvPicPr>
          <p:cNvPr id="29" name="Image 27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6248400"/>
            <a:ext cx="12192000" cy="609600"/>
          </a:xfrm>
          <a:prstGeom prst="rect">
            <a:avLst/>
          </a:prstGeom>
        </p:spPr>
      </p:pic>
      <p:sp>
        <p:nvSpPr>
          <p:cNvPr id="30" name="Text 0"/>
          <p:cNvSpPr/>
          <p:nvPr/>
        </p:nvSpPr>
        <p:spPr>
          <a:xfrm>
            <a:off x="457200" y="152400"/>
            <a:ext cx="112776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ko-KR" altLang="en-US" sz="2700" b="1" dirty="0" smtClean="0">
                <a:solidFill>
                  <a:srgbClr val="1F2937"/>
                </a:solidFill>
                <a:latin typeface="HY견고딕" pitchFamily="18" charset="-127"/>
                <a:ea typeface="HY견고딕" pitchFamily="18" charset="-127"/>
              </a:rPr>
              <a:t>역할 분담</a:t>
            </a:r>
            <a:endParaRPr lang="en-US" sz="2700" dirty="0">
              <a:latin typeface="HY견고딕" pitchFamily="18" charset="-127"/>
              <a:ea typeface="HY견고딕" pitchFamily="18" charset="-127"/>
            </a:endParaRPr>
          </a:p>
        </p:txBody>
      </p:sp>
      <p:grpSp>
        <p:nvGrpSpPr>
          <p:cNvPr id="52" name="그룹 51"/>
          <p:cNvGrpSpPr/>
          <p:nvPr/>
        </p:nvGrpSpPr>
        <p:grpSpPr>
          <a:xfrm>
            <a:off x="275779" y="1059873"/>
            <a:ext cx="5543550" cy="952500"/>
            <a:chOff x="457200" y="4305300"/>
            <a:chExt cx="5543550" cy="952500"/>
          </a:xfrm>
        </p:grpSpPr>
        <p:pic>
          <p:nvPicPr>
            <p:cNvPr id="17" name="Image 15" descr="preencoded.png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57200" y="4305300"/>
              <a:ext cx="5543550" cy="952500"/>
            </a:xfrm>
            <a:prstGeom prst="rect">
              <a:avLst/>
            </a:prstGeom>
          </p:spPr>
        </p:pic>
        <p:pic>
          <p:nvPicPr>
            <p:cNvPr id="18" name="Image 16" descr="preencoded.png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9600" y="4457700"/>
              <a:ext cx="457200" cy="457200"/>
            </a:xfrm>
            <a:prstGeom prst="rect">
              <a:avLst/>
            </a:prstGeom>
          </p:spPr>
        </p:pic>
        <p:sp>
          <p:nvSpPr>
            <p:cNvPr id="44" name="Text 14"/>
            <p:cNvSpPr/>
            <p:nvPr/>
          </p:nvSpPr>
          <p:spPr>
            <a:xfrm>
              <a:off x="1219200" y="4457700"/>
              <a:ext cx="3584525" cy="2667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>
                <a:lnSpc>
                  <a:spcPts val="2100"/>
                </a:lnSpc>
                <a:buNone/>
              </a:pPr>
              <a:r>
                <a:rPr lang="en-US" sz="1350" b="1" dirty="0">
                  <a:solidFill>
                    <a:srgbClr val="374151"/>
                  </a:solidFill>
                  <a:latin typeface="ui-sans-serif" pitchFamily="34" charset="0"/>
                  <a:ea typeface="ui-sans-serif" pitchFamily="34" charset="-122"/>
                  <a:cs typeface="ui-sans-serif" pitchFamily="34" charset="-120"/>
                </a:rPr>
                <a:t>생산 목표 </a:t>
              </a:r>
              <a:endParaRPr lang="en-US" sz="1350" dirty="0"/>
            </a:p>
          </p:txBody>
        </p:sp>
        <p:sp>
          <p:nvSpPr>
            <p:cNvPr id="45" name="Text 15"/>
            <p:cNvSpPr/>
            <p:nvPr/>
          </p:nvSpPr>
          <p:spPr>
            <a:xfrm>
              <a:off x="1219200" y="4724400"/>
              <a:ext cx="4301430" cy="1905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>
                <a:lnSpc>
                  <a:spcPts val="1500"/>
                </a:lnSpc>
                <a:buNone/>
              </a:pPr>
              <a:r>
                <a:rPr lang="en-US" sz="1050" dirty="0">
                  <a:solidFill>
                    <a:srgbClr val="4B5563"/>
                  </a:solidFill>
                  <a:latin typeface="ui-sans-serif" pitchFamily="34" charset="0"/>
                  <a:ea typeface="ui-sans-serif" pitchFamily="34" charset="-122"/>
                  <a:cs typeface="ui-sans-serif" pitchFamily="34" charset="-120"/>
                </a:rPr>
                <a:t>월별/일별 생산 목표를 설정하고 관리하는 기능 개발 및 구현</a:t>
              </a:r>
              <a:endParaRPr lang="en-US" sz="1050" dirty="0"/>
            </a:p>
          </p:txBody>
        </p:sp>
      </p:grpSp>
      <p:grpSp>
        <p:nvGrpSpPr>
          <p:cNvPr id="53" name="그룹 52"/>
          <p:cNvGrpSpPr/>
          <p:nvPr/>
        </p:nvGrpSpPr>
        <p:grpSpPr>
          <a:xfrm>
            <a:off x="6038850" y="1059873"/>
            <a:ext cx="5543550" cy="952500"/>
            <a:chOff x="6191250" y="4305300"/>
            <a:chExt cx="5543550" cy="952500"/>
          </a:xfrm>
        </p:grpSpPr>
        <p:pic>
          <p:nvPicPr>
            <p:cNvPr id="20" name="Image 18" descr="preencoded.png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191250" y="4305300"/>
              <a:ext cx="5543550" cy="952500"/>
            </a:xfrm>
            <a:prstGeom prst="rect">
              <a:avLst/>
            </a:prstGeom>
          </p:spPr>
        </p:pic>
        <p:sp>
          <p:nvSpPr>
            <p:cNvPr id="46" name="Text 16"/>
            <p:cNvSpPr/>
            <p:nvPr/>
          </p:nvSpPr>
          <p:spPr>
            <a:xfrm>
              <a:off x="6884640" y="4457700"/>
              <a:ext cx="4697760" cy="2667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>
                <a:lnSpc>
                  <a:spcPts val="2100"/>
                </a:lnSpc>
                <a:buNone/>
              </a:pPr>
              <a:r>
                <a:rPr lang="en-US" sz="1350" b="1" dirty="0">
                  <a:solidFill>
                    <a:srgbClr val="374151"/>
                  </a:solidFill>
                  <a:latin typeface="ui-sans-serif" pitchFamily="34" charset="0"/>
                  <a:ea typeface="ui-sans-serif" pitchFamily="34" charset="-122"/>
                  <a:cs typeface="ui-sans-serif" pitchFamily="34" charset="-120"/>
                </a:rPr>
                <a:t>생산 </a:t>
              </a:r>
              <a:r>
                <a:rPr lang="en-US" sz="1350" b="1" dirty="0" smtClean="0">
                  <a:solidFill>
                    <a:srgbClr val="374151"/>
                  </a:solidFill>
                  <a:latin typeface="ui-sans-serif" pitchFamily="34" charset="0"/>
                  <a:ea typeface="ui-sans-serif" pitchFamily="34" charset="-122"/>
                  <a:cs typeface="ui-sans-serif" pitchFamily="34" charset="-120"/>
                </a:rPr>
                <a:t>지시</a:t>
              </a:r>
              <a:endParaRPr lang="en-US" sz="1350" dirty="0"/>
            </a:p>
          </p:txBody>
        </p:sp>
        <p:sp>
          <p:nvSpPr>
            <p:cNvPr id="47" name="Text 17"/>
            <p:cNvSpPr/>
            <p:nvPr/>
          </p:nvSpPr>
          <p:spPr>
            <a:xfrm>
              <a:off x="6884640" y="4724400"/>
              <a:ext cx="4697760" cy="3810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>
                <a:lnSpc>
                  <a:spcPts val="1500"/>
                </a:lnSpc>
                <a:buNone/>
              </a:pPr>
              <a:r>
                <a:rPr lang="en-US" sz="1050" dirty="0">
                  <a:solidFill>
                    <a:srgbClr val="4B5563"/>
                  </a:solidFill>
                  <a:latin typeface="ui-sans-serif" pitchFamily="34" charset="0"/>
                  <a:ea typeface="ui-sans-serif" pitchFamily="34" charset="-122"/>
                  <a:cs typeface="ui-sans-serif" pitchFamily="34" charset="-120"/>
                </a:rPr>
                <a:t>설정된 생산 목표에 따라 작업자 및 설비별 생산 지시를 생성하고 배포하는 기능 개발 및 구현</a:t>
              </a:r>
              <a:endParaRPr lang="en-US" sz="1050" dirty="0"/>
            </a:p>
          </p:txBody>
        </p:sp>
      </p:grpSp>
      <p:grpSp>
        <p:nvGrpSpPr>
          <p:cNvPr id="54" name="그룹 53"/>
          <p:cNvGrpSpPr/>
          <p:nvPr/>
        </p:nvGrpSpPr>
        <p:grpSpPr>
          <a:xfrm>
            <a:off x="247680" y="2173679"/>
            <a:ext cx="6282154" cy="952500"/>
            <a:chOff x="457200" y="5448300"/>
            <a:chExt cx="6282154" cy="952500"/>
          </a:xfrm>
        </p:grpSpPr>
        <p:pic>
          <p:nvPicPr>
            <p:cNvPr id="23" name="Image 21" descr="preencoded.png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57200" y="5448300"/>
              <a:ext cx="5543550" cy="952500"/>
            </a:xfrm>
            <a:prstGeom prst="rect">
              <a:avLst/>
            </a:prstGeom>
          </p:spPr>
        </p:pic>
        <p:pic>
          <p:nvPicPr>
            <p:cNvPr id="24" name="Image 22" descr="preencoded.png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09600" y="5600700"/>
              <a:ext cx="457200" cy="457200"/>
            </a:xfrm>
            <a:prstGeom prst="rect">
              <a:avLst/>
            </a:prstGeom>
          </p:spPr>
        </p:pic>
        <p:pic>
          <p:nvPicPr>
            <p:cNvPr id="25" name="Image 23" descr="preencoded.png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42950" y="5695950"/>
              <a:ext cx="190500" cy="266700"/>
            </a:xfrm>
            <a:prstGeom prst="rect">
              <a:avLst/>
            </a:prstGeom>
          </p:spPr>
        </p:pic>
        <p:sp>
          <p:nvSpPr>
            <p:cNvPr id="48" name="Text 18"/>
            <p:cNvSpPr/>
            <p:nvPr/>
          </p:nvSpPr>
          <p:spPr>
            <a:xfrm>
              <a:off x="1219200" y="5600700"/>
              <a:ext cx="4600129" cy="2667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>
                <a:lnSpc>
                  <a:spcPts val="2100"/>
                </a:lnSpc>
                <a:buNone/>
              </a:pPr>
              <a:r>
                <a:rPr lang="en-US" sz="1350" b="1" dirty="0">
                  <a:solidFill>
                    <a:srgbClr val="374151"/>
                  </a:solidFill>
                  <a:latin typeface="ui-sans-serif" pitchFamily="34" charset="0"/>
                  <a:ea typeface="ui-sans-serif" pitchFamily="34" charset="-122"/>
                  <a:cs typeface="ui-sans-serif" pitchFamily="34" charset="-120"/>
                </a:rPr>
                <a:t>생산 실적 </a:t>
              </a:r>
              <a:endParaRPr lang="en-US" sz="1350" dirty="0"/>
            </a:p>
          </p:txBody>
        </p:sp>
        <p:sp>
          <p:nvSpPr>
            <p:cNvPr id="49" name="Text 19"/>
            <p:cNvSpPr/>
            <p:nvPr/>
          </p:nvSpPr>
          <p:spPr>
            <a:xfrm>
              <a:off x="1219200" y="5867400"/>
              <a:ext cx="5520154" cy="1905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>
                <a:lnSpc>
                  <a:spcPts val="1500"/>
                </a:lnSpc>
                <a:buNone/>
              </a:pPr>
              <a:r>
                <a:rPr lang="en-US" sz="1050" dirty="0">
                  <a:solidFill>
                    <a:srgbClr val="4B5563"/>
                  </a:solidFill>
                  <a:latin typeface="ui-sans-serif" pitchFamily="34" charset="0"/>
                  <a:ea typeface="ui-sans-serif" pitchFamily="34" charset="-122"/>
                  <a:cs typeface="ui-sans-serif" pitchFamily="34" charset="-120"/>
                </a:rPr>
                <a:t>실제 생산된 수량과 발생한 불량 수량을 기록하고 관리하는 기능 개발 및 구현</a:t>
              </a:r>
              <a:endParaRPr lang="en-US" sz="1050" dirty="0"/>
            </a:p>
          </p:txBody>
        </p:sp>
      </p:grpSp>
      <p:grpSp>
        <p:nvGrpSpPr>
          <p:cNvPr id="56" name="그룹 55"/>
          <p:cNvGrpSpPr/>
          <p:nvPr/>
        </p:nvGrpSpPr>
        <p:grpSpPr>
          <a:xfrm>
            <a:off x="6038850" y="2192729"/>
            <a:ext cx="5543550" cy="952500"/>
            <a:chOff x="6191250" y="5448300"/>
            <a:chExt cx="5543550" cy="952500"/>
          </a:xfrm>
        </p:grpSpPr>
        <p:pic>
          <p:nvPicPr>
            <p:cNvPr id="26" name="Image 24" descr="preencoded.png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191250" y="5448300"/>
              <a:ext cx="5543550" cy="952500"/>
            </a:xfrm>
            <a:prstGeom prst="rect">
              <a:avLst/>
            </a:prstGeom>
          </p:spPr>
        </p:pic>
        <p:sp>
          <p:nvSpPr>
            <p:cNvPr id="50" name="Text 20"/>
            <p:cNvSpPr/>
            <p:nvPr/>
          </p:nvSpPr>
          <p:spPr>
            <a:xfrm>
              <a:off x="6834634" y="5600700"/>
              <a:ext cx="4747766" cy="2667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>
                <a:lnSpc>
                  <a:spcPts val="2100"/>
                </a:lnSpc>
                <a:buNone/>
              </a:pPr>
              <a:r>
                <a:rPr lang="en-US" sz="1350" b="1" dirty="0">
                  <a:solidFill>
                    <a:srgbClr val="374151"/>
                  </a:solidFill>
                  <a:latin typeface="ui-sans-serif" pitchFamily="34" charset="0"/>
                  <a:ea typeface="ui-sans-serif" pitchFamily="34" charset="-122"/>
                  <a:cs typeface="ui-sans-serif" pitchFamily="34" charset="-120"/>
                </a:rPr>
                <a:t>품질 </a:t>
              </a:r>
              <a:r>
                <a:rPr lang="ko-KR" altLang="en-US" sz="1350" b="1" dirty="0" smtClean="0">
                  <a:solidFill>
                    <a:srgbClr val="374151"/>
                  </a:solidFill>
                  <a:latin typeface="ui-sans-serif" pitchFamily="34" charset="0"/>
                  <a:ea typeface="ui-sans-serif" pitchFamily="34" charset="-122"/>
                  <a:cs typeface="ui-sans-serif" pitchFamily="34" charset="-120"/>
                </a:rPr>
                <a:t>관리</a:t>
              </a:r>
              <a:r>
                <a:rPr lang="en-US" sz="1350" b="1" dirty="0" smtClean="0">
                  <a:solidFill>
                    <a:srgbClr val="374151"/>
                  </a:solidFill>
                  <a:latin typeface="ui-sans-serif" pitchFamily="34" charset="0"/>
                  <a:ea typeface="ui-sans-serif" pitchFamily="34" charset="-122"/>
                  <a:cs typeface="ui-sans-serif" pitchFamily="34" charset="-120"/>
                </a:rPr>
                <a:t> </a:t>
              </a:r>
              <a:endParaRPr lang="en-US" sz="1350" dirty="0"/>
            </a:p>
          </p:txBody>
        </p:sp>
        <p:sp>
          <p:nvSpPr>
            <p:cNvPr id="51" name="Text 21"/>
            <p:cNvSpPr/>
            <p:nvPr/>
          </p:nvSpPr>
          <p:spPr>
            <a:xfrm>
              <a:off x="6834634" y="5867400"/>
              <a:ext cx="4747766" cy="3810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>
                <a:lnSpc>
                  <a:spcPts val="1500"/>
                </a:lnSpc>
                <a:buNone/>
              </a:pPr>
              <a:r>
                <a:rPr lang="en-US" sz="1050" dirty="0">
                  <a:solidFill>
                    <a:srgbClr val="4B5563"/>
                  </a:solidFill>
                  <a:latin typeface="ui-sans-serif" pitchFamily="34" charset="0"/>
                  <a:ea typeface="ui-sans-serif" pitchFamily="34" charset="-122"/>
                  <a:cs typeface="ui-sans-serif" pitchFamily="34" charset="-120"/>
                </a:rPr>
                <a:t>생산 과정에서 발생하는 불량 유형을 기록하고, </a:t>
              </a:r>
              <a:r>
                <a:rPr lang="ko-KR" altLang="en-US" sz="1050" dirty="0" smtClean="0">
                  <a:solidFill>
                    <a:srgbClr val="4B5563"/>
                  </a:solidFill>
                  <a:latin typeface="ui-sans-serif" pitchFamily="34" charset="0"/>
                  <a:ea typeface="ui-sans-serif" pitchFamily="34" charset="-122"/>
                  <a:cs typeface="ui-sans-serif" pitchFamily="34" charset="-120"/>
                </a:rPr>
                <a:t>재검사</a:t>
              </a:r>
              <a:r>
                <a:rPr lang="en-US" altLang="ko-KR" sz="1050" dirty="0" smtClean="0">
                  <a:solidFill>
                    <a:srgbClr val="4B5563"/>
                  </a:solidFill>
                  <a:latin typeface="ui-sans-serif" pitchFamily="34" charset="0"/>
                  <a:ea typeface="ui-sans-serif" pitchFamily="34" charset="-122"/>
                  <a:cs typeface="ui-sans-serif" pitchFamily="34" charset="-120"/>
                </a:rPr>
                <a:t>, </a:t>
              </a:r>
              <a:r>
                <a:rPr lang="ko-KR" altLang="en-US" sz="1050" dirty="0" smtClean="0">
                  <a:solidFill>
                    <a:srgbClr val="4B5563"/>
                  </a:solidFill>
                  <a:latin typeface="ui-sans-serif" pitchFamily="34" charset="0"/>
                  <a:ea typeface="ui-sans-serif" pitchFamily="34" charset="-122"/>
                  <a:cs typeface="ui-sans-serif" pitchFamily="34" charset="-120"/>
                </a:rPr>
                <a:t>승인시스템으로 </a:t>
              </a:r>
              <a:r>
                <a:rPr lang="en-US" sz="1050" dirty="0" smtClean="0">
                  <a:solidFill>
                    <a:srgbClr val="4B5563"/>
                  </a:solidFill>
                  <a:latin typeface="ui-sans-serif" pitchFamily="34" charset="0"/>
                  <a:ea typeface="ui-sans-serif" pitchFamily="34" charset="-122"/>
                  <a:cs typeface="ui-sans-serif" pitchFamily="34" charset="-120"/>
                </a:rPr>
                <a:t>원인을</a:t>
              </a:r>
              <a:r>
                <a:rPr lang="en-US" sz="1050" dirty="0" smtClean="0">
                  <a:solidFill>
                    <a:srgbClr val="4B5563"/>
                  </a:solidFill>
                  <a:latin typeface="ui-sans-serif" pitchFamily="34" charset="0"/>
                  <a:ea typeface="ui-sans-serif" pitchFamily="34" charset="-122"/>
                  <a:cs typeface="ui-sans-serif" pitchFamily="34" charset="-120"/>
                </a:rPr>
                <a:t> </a:t>
              </a:r>
              <a:r>
                <a:rPr lang="en-US" sz="1050" dirty="0">
                  <a:solidFill>
                    <a:srgbClr val="4B5563"/>
                  </a:solidFill>
                  <a:latin typeface="ui-sans-serif" pitchFamily="34" charset="0"/>
                  <a:ea typeface="ui-sans-serif" pitchFamily="34" charset="-122"/>
                  <a:cs typeface="ui-sans-serif" pitchFamily="34" charset="-120"/>
                </a:rPr>
                <a:t>분석하며, 통계 데이터를 제공하는 기능 개발 및 구현</a:t>
              </a:r>
              <a:endParaRPr lang="en-US" sz="1050" dirty="0"/>
            </a:p>
          </p:txBody>
        </p:sp>
      </p:grpSp>
      <p:grpSp>
        <p:nvGrpSpPr>
          <p:cNvPr id="57" name="그룹 56"/>
          <p:cNvGrpSpPr/>
          <p:nvPr/>
        </p:nvGrpSpPr>
        <p:grpSpPr>
          <a:xfrm>
            <a:off x="247680" y="3329297"/>
            <a:ext cx="5543550" cy="952500"/>
            <a:chOff x="457200" y="4305300"/>
            <a:chExt cx="5543550" cy="952500"/>
          </a:xfrm>
        </p:grpSpPr>
        <p:pic>
          <p:nvPicPr>
            <p:cNvPr id="58" name="Image 15" descr="preencoded.png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57200" y="4305300"/>
              <a:ext cx="5543550" cy="952500"/>
            </a:xfrm>
            <a:prstGeom prst="rect">
              <a:avLst/>
            </a:prstGeom>
          </p:spPr>
        </p:pic>
        <p:pic>
          <p:nvPicPr>
            <p:cNvPr id="59" name="Image 16" descr="preencoded.png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9600" y="4457700"/>
              <a:ext cx="457200" cy="457200"/>
            </a:xfrm>
            <a:prstGeom prst="rect">
              <a:avLst/>
            </a:prstGeom>
          </p:spPr>
        </p:pic>
        <p:pic>
          <p:nvPicPr>
            <p:cNvPr id="60" name="Image 17" descr="preencoded.png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42950" y="4552950"/>
              <a:ext cx="190500" cy="266700"/>
            </a:xfrm>
            <a:prstGeom prst="rect">
              <a:avLst/>
            </a:prstGeom>
          </p:spPr>
        </p:pic>
        <p:sp>
          <p:nvSpPr>
            <p:cNvPr id="61" name="Text 14"/>
            <p:cNvSpPr/>
            <p:nvPr/>
          </p:nvSpPr>
          <p:spPr>
            <a:xfrm>
              <a:off x="1219200" y="4457700"/>
              <a:ext cx="3584525" cy="2667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>
                <a:lnSpc>
                  <a:spcPts val="2100"/>
                </a:lnSpc>
                <a:buNone/>
              </a:pPr>
              <a:r>
                <a:rPr lang="ko-KR" altLang="en-US" sz="1350" b="1" dirty="0" smtClean="0">
                  <a:solidFill>
                    <a:srgbClr val="374151"/>
                  </a:solidFill>
                  <a:latin typeface="ui-sans-serif" pitchFamily="34" charset="0"/>
                  <a:ea typeface="ui-sans-serif" pitchFamily="34" charset="-122"/>
                  <a:cs typeface="ui-sans-serif" pitchFamily="34" charset="-120"/>
                </a:rPr>
                <a:t>재고</a:t>
              </a:r>
              <a:r>
                <a:rPr lang="en-US" sz="1350" b="1" dirty="0" smtClean="0">
                  <a:solidFill>
                    <a:srgbClr val="374151"/>
                  </a:solidFill>
                  <a:latin typeface="ui-sans-serif" pitchFamily="34" charset="0"/>
                  <a:ea typeface="ui-sans-serif" pitchFamily="34" charset="-122"/>
                  <a:cs typeface="ui-sans-serif" pitchFamily="34" charset="-120"/>
                </a:rPr>
                <a:t> </a:t>
              </a:r>
              <a:r>
                <a:rPr lang="en-US" sz="1350" b="1" dirty="0">
                  <a:solidFill>
                    <a:srgbClr val="374151"/>
                  </a:solidFill>
                  <a:latin typeface="ui-sans-serif" pitchFamily="34" charset="0"/>
                  <a:ea typeface="ui-sans-serif" pitchFamily="34" charset="-122"/>
                  <a:cs typeface="ui-sans-serif" pitchFamily="34" charset="-120"/>
                </a:rPr>
                <a:t>관리</a:t>
              </a:r>
              <a:endParaRPr lang="en-US" sz="1350" dirty="0"/>
            </a:p>
          </p:txBody>
        </p:sp>
        <p:sp>
          <p:nvSpPr>
            <p:cNvPr id="62" name="Text 15"/>
            <p:cNvSpPr/>
            <p:nvPr/>
          </p:nvSpPr>
          <p:spPr>
            <a:xfrm>
              <a:off x="1219200" y="4724400"/>
              <a:ext cx="4301430" cy="1905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>
                <a:lnSpc>
                  <a:spcPts val="1500"/>
                </a:lnSpc>
              </a:pPr>
              <a:r>
                <a:rPr lang="ko-KR" altLang="en-US" sz="1050" dirty="0" smtClean="0"/>
                <a:t>원료 및 완제품의 입</a:t>
              </a:r>
              <a:r>
                <a:rPr lang="en-US" altLang="ko-KR" sz="1050" dirty="0" smtClean="0"/>
                <a:t>·</a:t>
              </a:r>
              <a:r>
                <a:rPr lang="ko-KR" altLang="en-US" sz="1050" dirty="0" smtClean="0"/>
                <a:t>출고 현황과 </a:t>
              </a:r>
              <a:r>
                <a:rPr lang="en-US" altLang="ko-KR" sz="1050" dirty="0" smtClean="0"/>
                <a:t>LOT</a:t>
              </a:r>
              <a:r>
                <a:rPr lang="ko-KR" altLang="en-US" sz="1050" dirty="0" smtClean="0"/>
                <a:t>별 재고를 실시간으로 관리</a:t>
              </a:r>
              <a:endParaRPr lang="en-US" sz="1050" dirty="0"/>
            </a:p>
          </p:txBody>
        </p:sp>
      </p:grpSp>
      <p:grpSp>
        <p:nvGrpSpPr>
          <p:cNvPr id="63" name="그룹 62"/>
          <p:cNvGrpSpPr/>
          <p:nvPr/>
        </p:nvGrpSpPr>
        <p:grpSpPr>
          <a:xfrm>
            <a:off x="275779" y="4510397"/>
            <a:ext cx="5543550" cy="952500"/>
            <a:chOff x="457200" y="4305300"/>
            <a:chExt cx="5543550" cy="952500"/>
          </a:xfrm>
        </p:grpSpPr>
        <p:pic>
          <p:nvPicPr>
            <p:cNvPr id="64" name="Image 15" descr="preencoded.png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57200" y="4305300"/>
              <a:ext cx="5543550" cy="952500"/>
            </a:xfrm>
            <a:prstGeom prst="rect">
              <a:avLst/>
            </a:prstGeom>
          </p:spPr>
        </p:pic>
        <p:pic>
          <p:nvPicPr>
            <p:cNvPr id="65" name="Image 16" descr="preencoded.png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9600" y="4457700"/>
              <a:ext cx="457200" cy="457200"/>
            </a:xfrm>
            <a:prstGeom prst="rect">
              <a:avLst/>
            </a:prstGeom>
          </p:spPr>
        </p:pic>
        <p:sp>
          <p:nvSpPr>
            <p:cNvPr id="67" name="Text 14"/>
            <p:cNvSpPr/>
            <p:nvPr/>
          </p:nvSpPr>
          <p:spPr>
            <a:xfrm>
              <a:off x="1219200" y="4457700"/>
              <a:ext cx="3584525" cy="2667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>
                <a:lnSpc>
                  <a:spcPts val="2100"/>
                </a:lnSpc>
                <a:buNone/>
              </a:pPr>
              <a:r>
                <a:rPr lang="ko-KR" altLang="en-US" sz="1350" b="1" dirty="0" smtClean="0">
                  <a:solidFill>
                    <a:srgbClr val="374151"/>
                  </a:solidFill>
                  <a:latin typeface="ui-sans-serif" pitchFamily="34" charset="0"/>
                </a:rPr>
                <a:t>사용자 관리 </a:t>
              </a:r>
              <a:endParaRPr lang="en-US" sz="1350" dirty="0"/>
            </a:p>
          </p:txBody>
        </p:sp>
        <p:sp>
          <p:nvSpPr>
            <p:cNvPr id="68" name="Text 15"/>
            <p:cNvSpPr/>
            <p:nvPr/>
          </p:nvSpPr>
          <p:spPr>
            <a:xfrm>
              <a:off x="1219200" y="4724400"/>
              <a:ext cx="4301430" cy="1905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fontAlgn="base"/>
              <a:r>
                <a:rPr lang="ko-KR" altLang="en-US" sz="1050" dirty="0" smtClean="0"/>
                <a:t>관리자 권한으로 사용자 계정 생성</a:t>
              </a:r>
              <a:r>
                <a:rPr lang="en-US" altLang="ko-KR" sz="1050" dirty="0" smtClean="0"/>
                <a:t>·</a:t>
              </a:r>
              <a:r>
                <a:rPr lang="ko-KR" altLang="en-US" sz="1050" dirty="0" smtClean="0"/>
                <a:t>수정 및 접근 권한을 통합 관리</a:t>
              </a:r>
              <a:endParaRPr lang="ko-KR" altLang="en-US" sz="1050" dirty="0"/>
            </a:p>
          </p:txBody>
        </p:sp>
      </p:grpSp>
      <p:grpSp>
        <p:nvGrpSpPr>
          <p:cNvPr id="69" name="그룹 68"/>
          <p:cNvGrpSpPr/>
          <p:nvPr/>
        </p:nvGrpSpPr>
        <p:grpSpPr>
          <a:xfrm>
            <a:off x="6038850" y="3329297"/>
            <a:ext cx="5543550" cy="952500"/>
            <a:chOff x="457200" y="4305300"/>
            <a:chExt cx="5543550" cy="952500"/>
          </a:xfrm>
        </p:grpSpPr>
        <p:pic>
          <p:nvPicPr>
            <p:cNvPr id="70" name="Image 15" descr="preencoded.png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57200" y="4305300"/>
              <a:ext cx="5543550" cy="952500"/>
            </a:xfrm>
            <a:prstGeom prst="rect">
              <a:avLst/>
            </a:prstGeom>
          </p:spPr>
        </p:pic>
        <p:pic>
          <p:nvPicPr>
            <p:cNvPr id="71" name="Image 16" descr="preencoded.png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9600" y="4457700"/>
              <a:ext cx="457200" cy="457200"/>
            </a:xfrm>
            <a:prstGeom prst="rect">
              <a:avLst/>
            </a:prstGeom>
          </p:spPr>
        </p:pic>
        <p:sp>
          <p:nvSpPr>
            <p:cNvPr id="73" name="Text 14"/>
            <p:cNvSpPr/>
            <p:nvPr/>
          </p:nvSpPr>
          <p:spPr>
            <a:xfrm>
              <a:off x="1219200" y="4457700"/>
              <a:ext cx="3584525" cy="2667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>
                <a:lnSpc>
                  <a:spcPts val="2100"/>
                </a:lnSpc>
                <a:buNone/>
              </a:pPr>
              <a:r>
                <a:rPr lang="ko-KR" altLang="en-US" sz="1350" b="1" dirty="0" smtClean="0">
                  <a:solidFill>
                    <a:srgbClr val="374151"/>
                  </a:solidFill>
                  <a:latin typeface="ui-sans-serif" pitchFamily="34" charset="0"/>
                </a:rPr>
                <a:t>기준 관리</a:t>
              </a:r>
              <a:endParaRPr lang="en-US" sz="1350" dirty="0"/>
            </a:p>
          </p:txBody>
        </p:sp>
        <p:sp>
          <p:nvSpPr>
            <p:cNvPr id="74" name="Text 15"/>
            <p:cNvSpPr/>
            <p:nvPr/>
          </p:nvSpPr>
          <p:spPr>
            <a:xfrm>
              <a:off x="1219200" y="4724400"/>
              <a:ext cx="4301430" cy="1905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>
                <a:lnSpc>
                  <a:spcPts val="1500"/>
                </a:lnSpc>
              </a:pPr>
              <a:r>
                <a:rPr lang="ko-KR" altLang="en-US" sz="1050" dirty="0" smtClean="0"/>
                <a:t>제품</a:t>
              </a:r>
              <a:r>
                <a:rPr lang="en-US" altLang="ko-KR" sz="1050" dirty="0" smtClean="0"/>
                <a:t>·</a:t>
              </a:r>
              <a:r>
                <a:rPr lang="ko-KR" altLang="en-US" sz="1050" dirty="0" smtClean="0"/>
                <a:t>공정</a:t>
              </a:r>
              <a:r>
                <a:rPr lang="en-US" altLang="ko-KR" sz="1050" dirty="0" smtClean="0"/>
                <a:t>·BOM </a:t>
              </a:r>
              <a:r>
                <a:rPr lang="ko-KR" altLang="en-US" sz="1050" dirty="0" smtClean="0"/>
                <a:t>등 생산의 기준 정보를 통합 관리</a:t>
              </a:r>
              <a:endParaRPr lang="en-US" sz="1050" dirty="0"/>
            </a:p>
          </p:txBody>
        </p:sp>
      </p:grpSp>
      <p:grpSp>
        <p:nvGrpSpPr>
          <p:cNvPr id="75" name="그룹 74"/>
          <p:cNvGrpSpPr/>
          <p:nvPr/>
        </p:nvGrpSpPr>
        <p:grpSpPr>
          <a:xfrm>
            <a:off x="6038850" y="4491347"/>
            <a:ext cx="5543550" cy="952500"/>
            <a:chOff x="457200" y="4305300"/>
            <a:chExt cx="5543550" cy="952500"/>
          </a:xfrm>
        </p:grpSpPr>
        <p:pic>
          <p:nvPicPr>
            <p:cNvPr id="76" name="Image 15" descr="preencoded.png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57200" y="4305300"/>
              <a:ext cx="5543550" cy="952500"/>
            </a:xfrm>
            <a:prstGeom prst="rect">
              <a:avLst/>
            </a:prstGeom>
          </p:spPr>
        </p:pic>
        <p:pic>
          <p:nvPicPr>
            <p:cNvPr id="77" name="Image 16" descr="preencoded.png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9600" y="4457700"/>
              <a:ext cx="457200" cy="457200"/>
            </a:xfrm>
            <a:prstGeom prst="rect">
              <a:avLst/>
            </a:prstGeom>
          </p:spPr>
        </p:pic>
        <p:pic>
          <p:nvPicPr>
            <p:cNvPr id="78" name="Image 17" descr="preencoded.png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42950" y="4552950"/>
              <a:ext cx="190500" cy="266700"/>
            </a:xfrm>
            <a:prstGeom prst="rect">
              <a:avLst/>
            </a:prstGeom>
          </p:spPr>
        </p:pic>
        <p:sp>
          <p:nvSpPr>
            <p:cNvPr id="79" name="Text 14"/>
            <p:cNvSpPr/>
            <p:nvPr/>
          </p:nvSpPr>
          <p:spPr>
            <a:xfrm>
              <a:off x="1219200" y="4457700"/>
              <a:ext cx="3584525" cy="2667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>
                <a:lnSpc>
                  <a:spcPts val="2100"/>
                </a:lnSpc>
                <a:buNone/>
              </a:pPr>
              <a:r>
                <a:rPr lang="ko-KR" altLang="en-US" sz="1350" b="1" dirty="0" smtClean="0">
                  <a:solidFill>
                    <a:srgbClr val="374151"/>
                  </a:solidFill>
                  <a:latin typeface="ui-sans-serif" pitchFamily="34" charset="0"/>
                </a:rPr>
                <a:t>게시판</a:t>
              </a:r>
              <a:endParaRPr lang="en-US" sz="1350" dirty="0"/>
            </a:p>
          </p:txBody>
        </p:sp>
        <p:sp>
          <p:nvSpPr>
            <p:cNvPr id="80" name="Text 15"/>
            <p:cNvSpPr/>
            <p:nvPr/>
          </p:nvSpPr>
          <p:spPr>
            <a:xfrm>
              <a:off x="1219200" y="4724400"/>
              <a:ext cx="4301430" cy="1905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>
                <a:lnSpc>
                  <a:spcPts val="1500"/>
                </a:lnSpc>
              </a:pPr>
              <a:r>
                <a:rPr lang="ko-KR" altLang="en-US" sz="1050" dirty="0" smtClean="0"/>
                <a:t>공지</a:t>
              </a:r>
              <a:r>
                <a:rPr lang="en-US" altLang="ko-KR" sz="1050" dirty="0" smtClean="0"/>
                <a:t>·</a:t>
              </a:r>
              <a:r>
                <a:rPr lang="ko-KR" altLang="en-US" sz="1050" dirty="0" smtClean="0"/>
                <a:t>문의</a:t>
              </a:r>
              <a:r>
                <a:rPr lang="en-US" altLang="ko-KR" sz="1050" dirty="0" smtClean="0"/>
                <a:t>·AI </a:t>
              </a:r>
              <a:r>
                <a:rPr lang="ko-KR" altLang="en-US" sz="1050" dirty="0" smtClean="0"/>
                <a:t>상담 기능을 통한 현장 소통 및 업무 피드백 지원</a:t>
              </a:r>
              <a:endParaRPr lang="en-US" sz="1050" dirty="0"/>
            </a:p>
          </p:txBody>
        </p:sp>
      </p:grpSp>
      <p:pic>
        <p:nvPicPr>
          <p:cNvPr id="81" name="Image 8" descr="preencoded.png"/>
          <p:cNvPicPr>
            <a:picLocks noChangeAspect="1"/>
          </p:cNvPicPr>
          <p:nvPr/>
        </p:nvPicPr>
        <p:blipFill>
          <a:blip r:embed="rId12">
            <a:lum bright="84000" contrast="-70000"/>
          </a:blip>
          <a:stretch>
            <a:fillRect/>
          </a:stretch>
        </p:blipFill>
        <p:spPr>
          <a:xfrm>
            <a:off x="508030" y="4726297"/>
            <a:ext cx="285750" cy="304800"/>
          </a:xfrm>
          <a:prstGeom prst="rect">
            <a:avLst/>
          </a:prstGeom>
        </p:spPr>
      </p:pic>
      <p:pic>
        <p:nvPicPr>
          <p:cNvPr id="84" name="Image 8" descr="preencoded.png"/>
          <p:cNvPicPr>
            <a:picLocks noChangeAspect="1"/>
          </p:cNvPicPr>
          <p:nvPr/>
        </p:nvPicPr>
        <p:blipFill>
          <a:blip r:embed="rId13">
            <a:duotone>
              <a:schemeClr val="accent5">
                <a:shade val="45000"/>
                <a:satMod val="135000"/>
              </a:schemeClr>
              <a:prstClr val="white"/>
            </a:duotone>
            <a:lum bright="53000"/>
          </a:blip>
          <a:stretch>
            <a:fillRect/>
          </a:stretch>
        </p:blipFill>
        <p:spPr>
          <a:xfrm>
            <a:off x="576230" y="1295648"/>
            <a:ext cx="171450" cy="304800"/>
          </a:xfrm>
          <a:prstGeom prst="rect">
            <a:avLst/>
          </a:prstGeom>
        </p:spPr>
      </p:pic>
      <p:pic>
        <p:nvPicPr>
          <p:cNvPr id="85" name="Image 8" descr="preencoded.png"/>
          <p:cNvPicPr>
            <a:picLocks noChangeAspect="1"/>
          </p:cNvPicPr>
          <p:nvPr/>
        </p:nvPicPr>
        <p:blipFill>
          <a:blip r:embed="rId13">
            <a:duotone>
              <a:schemeClr val="accent5">
                <a:shade val="45000"/>
                <a:satMod val="135000"/>
              </a:schemeClr>
              <a:prstClr val="white"/>
            </a:duotone>
            <a:lum bright="53000"/>
          </a:blip>
          <a:stretch>
            <a:fillRect/>
          </a:stretch>
        </p:blipFill>
        <p:spPr>
          <a:xfrm>
            <a:off x="6343650" y="3538847"/>
            <a:ext cx="171450" cy="304800"/>
          </a:xfrm>
          <a:prstGeom prst="rect">
            <a:avLst/>
          </a:prstGeom>
        </p:spPr>
      </p:pic>
      <p:pic>
        <p:nvPicPr>
          <p:cNvPr id="88" name="Image 1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79375" y="1295648"/>
            <a:ext cx="457200" cy="457200"/>
          </a:xfrm>
          <a:prstGeom prst="rect">
            <a:avLst/>
          </a:prstGeom>
        </p:spPr>
      </p:pic>
      <p:pic>
        <p:nvPicPr>
          <p:cNvPr id="90" name="Image 1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79375" y="2385704"/>
            <a:ext cx="457200" cy="457200"/>
          </a:xfrm>
          <a:prstGeom prst="rect">
            <a:avLst/>
          </a:prstGeom>
        </p:spPr>
      </p:pic>
      <p:pic>
        <p:nvPicPr>
          <p:cNvPr id="91" name="Image 24" descr="preencoded.png"/>
          <p:cNvPicPr>
            <a:picLocks noChangeAspect="1"/>
          </p:cNvPicPr>
          <p:nvPr/>
        </p:nvPicPr>
        <p:blipFill>
          <a:blip r:embed="rId14">
            <a:duotone>
              <a:schemeClr val="accent5">
                <a:shade val="45000"/>
                <a:satMod val="135000"/>
              </a:schemeClr>
              <a:prstClr val="white"/>
            </a:duotone>
            <a:lum bright="76000"/>
          </a:blip>
          <a:stretch>
            <a:fillRect/>
          </a:stretch>
        </p:blipFill>
        <p:spPr>
          <a:xfrm>
            <a:off x="6301234" y="2421329"/>
            <a:ext cx="228600" cy="304800"/>
          </a:xfrm>
          <a:prstGeom prst="rect">
            <a:avLst/>
          </a:prstGeom>
        </p:spPr>
      </p:pic>
      <p:pic>
        <p:nvPicPr>
          <p:cNvPr id="92" name="Image 16" descr="preencoded.png"/>
          <p:cNvPicPr>
            <a:picLocks noChangeAspect="1"/>
          </p:cNvPicPr>
          <p:nvPr/>
        </p:nvPicPr>
        <p:blipFill>
          <a:blip r:embed="rId15">
            <a:lum bright="100000"/>
          </a:blip>
          <a:stretch>
            <a:fillRect/>
          </a:stretch>
        </p:blipFill>
        <p:spPr>
          <a:xfrm>
            <a:off x="6312725" y="1362198"/>
            <a:ext cx="257175" cy="304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962150" cy="14859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86900" y="4629150"/>
            <a:ext cx="2705100" cy="36576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15500" y="1428750"/>
            <a:ext cx="1524000" cy="15240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2000" y="4800600"/>
            <a:ext cx="914400" cy="9144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38800" y="838200"/>
            <a:ext cx="914400" cy="381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93307" y="3438525"/>
            <a:ext cx="476250" cy="476250"/>
          </a:xfrm>
          <a:prstGeom prst="rect">
            <a:avLst/>
          </a:prstGeom>
        </p:spPr>
      </p:pic>
      <p:pic>
        <p:nvPicPr>
          <p:cNvPr id="31" name="Image 29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33500" y="5143500"/>
            <a:ext cx="9525000" cy="762000"/>
          </a:xfrm>
          <a:prstGeom prst="rect">
            <a:avLst/>
          </a:prstGeom>
        </p:spPr>
      </p:pic>
      <p:sp>
        <p:nvSpPr>
          <p:cNvPr id="32" name="Text 0"/>
          <p:cNvSpPr/>
          <p:nvPr/>
        </p:nvSpPr>
        <p:spPr>
          <a:xfrm>
            <a:off x="381000" y="381000"/>
            <a:ext cx="114300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시스템 흐름도</a:t>
            </a:r>
            <a:endParaRPr lang="en-US" sz="2700" dirty="0"/>
          </a:p>
        </p:txBody>
      </p:sp>
      <p:grpSp>
        <p:nvGrpSpPr>
          <p:cNvPr id="62" name="그룹 61"/>
          <p:cNvGrpSpPr/>
          <p:nvPr/>
        </p:nvGrpSpPr>
        <p:grpSpPr>
          <a:xfrm>
            <a:off x="2069307" y="1209674"/>
            <a:ext cx="7929562" cy="1600200"/>
            <a:chOff x="2395537" y="1181100"/>
            <a:chExt cx="7929562" cy="1600200"/>
          </a:xfrm>
        </p:grpSpPr>
        <p:pic>
          <p:nvPicPr>
            <p:cNvPr id="19" name="Image 17" descr="preencoded.png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8391525" y="1800225"/>
              <a:ext cx="142875" cy="228600"/>
            </a:xfrm>
            <a:prstGeom prst="rect">
              <a:avLst/>
            </a:prstGeom>
          </p:spPr>
        </p:pic>
        <p:grpSp>
          <p:nvGrpSpPr>
            <p:cNvPr id="48" name="그룹 47"/>
            <p:cNvGrpSpPr/>
            <p:nvPr/>
          </p:nvGrpSpPr>
          <p:grpSpPr>
            <a:xfrm>
              <a:off x="2395537" y="1219200"/>
              <a:ext cx="1914525" cy="1562100"/>
              <a:chOff x="3200400" y="1181100"/>
              <a:chExt cx="1914525" cy="1562100"/>
            </a:xfrm>
          </p:grpSpPr>
          <p:pic>
            <p:nvPicPr>
              <p:cNvPr id="8" name="Image 6" descr="preencoded.png"/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200400" y="1181100"/>
                <a:ext cx="1676400" cy="1562100"/>
              </a:xfrm>
              <a:prstGeom prst="rect">
                <a:avLst/>
              </a:prstGeom>
            </p:spPr>
          </p:pic>
          <p:pic>
            <p:nvPicPr>
              <p:cNvPr id="10" name="Image 8" descr="preencoded.png"/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895725" y="1419225"/>
                <a:ext cx="285750" cy="304800"/>
              </a:xfrm>
              <a:prstGeom prst="rect">
                <a:avLst/>
              </a:prstGeom>
            </p:spPr>
          </p:pic>
          <p:pic>
            <p:nvPicPr>
              <p:cNvPr id="11" name="Image 9" descr="preencoded.png"/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972050" y="1857375"/>
                <a:ext cx="142875" cy="228600"/>
              </a:xfrm>
              <a:prstGeom prst="rect">
                <a:avLst/>
              </a:prstGeom>
            </p:spPr>
          </p:pic>
          <p:sp>
            <p:nvSpPr>
              <p:cNvPr id="33" name="Text 1"/>
              <p:cNvSpPr/>
              <p:nvPr/>
            </p:nvSpPr>
            <p:spPr>
              <a:xfrm>
                <a:off x="3352800" y="1905000"/>
                <a:ext cx="1371600" cy="266700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/>
              <a:lstStyle/>
              <a:p>
                <a:pPr marL="0" indent="0" algn="ctr">
                  <a:lnSpc>
                    <a:spcPts val="2100"/>
                  </a:lnSpc>
                  <a:buNone/>
                </a:pPr>
                <a:r>
                  <a:rPr lang="en-US" sz="1350" dirty="0">
                    <a:solidFill>
                      <a:srgbClr val="1F2937"/>
                    </a:solidFill>
                    <a:latin typeface="Noto Sans KR" pitchFamily="34" charset="0"/>
                    <a:ea typeface="Noto Sans KR" pitchFamily="34" charset="-122"/>
                    <a:cs typeface="Noto Sans KR" pitchFamily="34" charset="-120"/>
                  </a:rPr>
                  <a:t>사용자</a:t>
                </a:r>
                <a:endParaRPr lang="en-US" sz="1350" dirty="0"/>
              </a:p>
            </p:txBody>
          </p:sp>
          <p:sp>
            <p:nvSpPr>
              <p:cNvPr id="34" name="Text 2"/>
              <p:cNvSpPr/>
              <p:nvPr/>
            </p:nvSpPr>
            <p:spPr>
              <a:xfrm>
                <a:off x="3352800" y="2209800"/>
                <a:ext cx="1371600" cy="381000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/>
              <a:lstStyle/>
              <a:p>
                <a:pPr marL="0" indent="0" algn="ctr">
                  <a:lnSpc>
                    <a:spcPts val="1500"/>
                  </a:lnSpc>
                  <a:buNone/>
                </a:pPr>
                <a:r>
                  <a:rPr lang="en-US" sz="1050" dirty="0">
                    <a:solidFill>
                      <a:srgbClr val="4B5563"/>
                    </a:solidFill>
                    <a:latin typeface="Noto Sans KR" pitchFamily="34" charset="0"/>
                    <a:ea typeface="Noto Sans KR" pitchFamily="34" charset="-122"/>
                    <a:cs typeface="Noto Sans KR" pitchFamily="34" charset="-120"/>
                  </a:rPr>
                  <a:t>관리자: 시스템 설정작업자: 현장 작업</a:t>
                </a:r>
                <a:endParaRPr lang="en-US" sz="1050" dirty="0"/>
              </a:p>
            </p:txBody>
          </p:sp>
        </p:grpSp>
        <p:grpSp>
          <p:nvGrpSpPr>
            <p:cNvPr id="57" name="그룹 56"/>
            <p:cNvGrpSpPr/>
            <p:nvPr/>
          </p:nvGrpSpPr>
          <p:grpSpPr>
            <a:xfrm>
              <a:off x="4572000" y="1181100"/>
              <a:ext cx="1676400" cy="1562100"/>
              <a:chOff x="5257800" y="1181100"/>
              <a:chExt cx="1676400" cy="1562100"/>
            </a:xfrm>
          </p:grpSpPr>
          <p:pic>
            <p:nvPicPr>
              <p:cNvPr id="12" name="Image 10" descr="preencoded.png"/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257800" y="1181100"/>
                <a:ext cx="1676400" cy="1562100"/>
              </a:xfrm>
              <a:prstGeom prst="rect">
                <a:avLst/>
              </a:prstGeom>
            </p:spPr>
          </p:pic>
          <p:pic>
            <p:nvPicPr>
              <p:cNvPr id="13" name="Image 11" descr="preencoded.png"/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857875" y="1333500"/>
                <a:ext cx="476250" cy="476250"/>
              </a:xfrm>
              <a:prstGeom prst="rect">
                <a:avLst/>
              </a:prstGeom>
            </p:spPr>
          </p:pic>
          <p:pic>
            <p:nvPicPr>
              <p:cNvPr id="14" name="Image 12" descr="preencoded.png"/>
              <p:cNvPicPr>
                <a:picLocks noChangeAspect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981700" y="1419225"/>
                <a:ext cx="228600" cy="304800"/>
              </a:xfrm>
              <a:prstGeom prst="rect">
                <a:avLst/>
              </a:prstGeom>
            </p:spPr>
          </p:pic>
          <p:sp>
            <p:nvSpPr>
              <p:cNvPr id="35" name="Text 3"/>
              <p:cNvSpPr/>
              <p:nvPr/>
            </p:nvSpPr>
            <p:spPr>
              <a:xfrm>
                <a:off x="5273040" y="1905000"/>
                <a:ext cx="1645920" cy="266700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/>
              <a:lstStyle/>
              <a:p>
                <a:pPr marL="0" indent="0" algn="ctr">
                  <a:lnSpc>
                    <a:spcPts val="2100"/>
                  </a:lnSpc>
                  <a:buNone/>
                </a:pPr>
                <a:r>
                  <a:rPr lang="en-US" sz="1350" dirty="0">
                    <a:solidFill>
                      <a:srgbClr val="1F2937"/>
                    </a:solidFill>
                    <a:latin typeface="Noto Sans KR" pitchFamily="34" charset="0"/>
                    <a:ea typeface="Noto Sans KR" pitchFamily="34" charset="-122"/>
                    <a:cs typeface="Noto Sans KR" pitchFamily="34" charset="-120"/>
                  </a:rPr>
                  <a:t>생산 목표 설정</a:t>
                </a:r>
                <a:endParaRPr lang="en-US" sz="1350" dirty="0"/>
              </a:p>
            </p:txBody>
          </p:sp>
          <p:sp>
            <p:nvSpPr>
              <p:cNvPr id="36" name="Text 4"/>
              <p:cNvSpPr/>
              <p:nvPr/>
            </p:nvSpPr>
            <p:spPr>
              <a:xfrm>
                <a:off x="5410200" y="2209800"/>
                <a:ext cx="1371600" cy="381000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/>
              <a:lstStyle/>
              <a:p>
                <a:pPr marL="0" indent="0" algn="ctr">
                  <a:lnSpc>
                    <a:spcPts val="1500"/>
                  </a:lnSpc>
                  <a:buNone/>
                </a:pPr>
                <a:r>
                  <a:rPr lang="en-US" sz="1050" dirty="0">
                    <a:solidFill>
                      <a:srgbClr val="4B5563"/>
                    </a:solidFill>
                    <a:latin typeface="Noto Sans KR" pitchFamily="34" charset="0"/>
                    <a:ea typeface="Noto Sans KR" pitchFamily="34" charset="-122"/>
                    <a:cs typeface="Noto Sans KR" pitchFamily="34" charset="-120"/>
                  </a:rPr>
                  <a:t>월별/일별 생산 목표 입력</a:t>
                </a:r>
                <a:endParaRPr lang="en-US" sz="1050" dirty="0"/>
              </a:p>
            </p:txBody>
          </p:sp>
        </p:grpSp>
        <p:grpSp>
          <p:nvGrpSpPr>
            <p:cNvPr id="59" name="그룹 58"/>
            <p:cNvGrpSpPr/>
            <p:nvPr/>
          </p:nvGrpSpPr>
          <p:grpSpPr>
            <a:xfrm>
              <a:off x="6334125" y="1257300"/>
              <a:ext cx="1962150" cy="1371600"/>
              <a:chOff x="7029450" y="1276350"/>
              <a:chExt cx="1962150" cy="1371600"/>
            </a:xfrm>
          </p:grpSpPr>
          <p:pic>
            <p:nvPicPr>
              <p:cNvPr id="16" name="Image 14" descr="preencoded.png"/>
              <p:cNvPicPr>
                <a:picLocks noChangeAspect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315200" y="1276350"/>
                <a:ext cx="1676400" cy="1371600"/>
              </a:xfrm>
              <a:prstGeom prst="rect">
                <a:avLst/>
              </a:prstGeom>
            </p:spPr>
          </p:pic>
          <p:pic>
            <p:nvPicPr>
              <p:cNvPr id="15" name="Image 13" descr="preencoded.png"/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029450" y="1857375"/>
                <a:ext cx="142875" cy="228600"/>
              </a:xfrm>
              <a:prstGeom prst="rect">
                <a:avLst/>
              </a:prstGeom>
            </p:spPr>
          </p:pic>
          <p:pic>
            <p:nvPicPr>
              <p:cNvPr id="17" name="Image 15" descr="preencoded.png"/>
              <p:cNvPicPr>
                <a:picLocks noChangeAspect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7915275" y="1428750"/>
                <a:ext cx="476250" cy="476250"/>
              </a:xfrm>
              <a:prstGeom prst="rect">
                <a:avLst/>
              </a:prstGeom>
            </p:spPr>
          </p:pic>
          <p:pic>
            <p:nvPicPr>
              <p:cNvPr id="18" name="Image 16" descr="preencoded.png"/>
              <p:cNvPicPr>
                <a:picLocks noChangeAspect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8024812" y="1514475"/>
                <a:ext cx="257175" cy="304800"/>
              </a:xfrm>
              <a:prstGeom prst="rect">
                <a:avLst/>
              </a:prstGeom>
            </p:spPr>
          </p:pic>
          <p:sp>
            <p:nvSpPr>
              <p:cNvPr id="37" name="Text 5"/>
              <p:cNvSpPr/>
              <p:nvPr/>
            </p:nvSpPr>
            <p:spPr>
              <a:xfrm>
                <a:off x="7330440" y="2000250"/>
                <a:ext cx="1645920" cy="266700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/>
              <a:lstStyle/>
              <a:p>
                <a:pPr marL="0" indent="0" algn="ctr">
                  <a:lnSpc>
                    <a:spcPts val="2100"/>
                  </a:lnSpc>
                  <a:buNone/>
                </a:pPr>
                <a:r>
                  <a:rPr lang="en-US" sz="1350" dirty="0">
                    <a:solidFill>
                      <a:srgbClr val="1F2937"/>
                    </a:solidFill>
                    <a:latin typeface="Noto Sans KR" pitchFamily="34" charset="0"/>
                    <a:ea typeface="Noto Sans KR" pitchFamily="34" charset="-122"/>
                    <a:cs typeface="Noto Sans KR" pitchFamily="34" charset="-120"/>
                  </a:rPr>
                  <a:t>생산 지시 발행</a:t>
                </a:r>
                <a:endParaRPr lang="en-US" sz="1350" dirty="0"/>
              </a:p>
            </p:txBody>
          </p:sp>
          <p:sp>
            <p:nvSpPr>
              <p:cNvPr id="38" name="Text 6"/>
              <p:cNvSpPr/>
              <p:nvPr/>
            </p:nvSpPr>
            <p:spPr>
              <a:xfrm>
                <a:off x="7330440" y="2305050"/>
                <a:ext cx="1645920" cy="190500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/>
              <a:lstStyle/>
              <a:p>
                <a:pPr marL="0" indent="0" algn="ctr">
                  <a:lnSpc>
                    <a:spcPts val="1500"/>
                  </a:lnSpc>
                  <a:buNone/>
                </a:pPr>
                <a:r>
                  <a:rPr lang="en-US" sz="1050" dirty="0">
                    <a:solidFill>
                      <a:srgbClr val="4B5563"/>
                    </a:solidFill>
                    <a:latin typeface="Noto Sans KR" pitchFamily="34" charset="0"/>
                    <a:ea typeface="Noto Sans KR" pitchFamily="34" charset="-122"/>
                    <a:cs typeface="Noto Sans KR" pitchFamily="34" charset="-120"/>
                  </a:rPr>
                  <a:t>작업자/설비별 지시 생성</a:t>
                </a:r>
                <a:endParaRPr lang="en-US" sz="1050" dirty="0"/>
              </a:p>
            </p:txBody>
          </p:sp>
        </p:grpSp>
        <p:grpSp>
          <p:nvGrpSpPr>
            <p:cNvPr id="60" name="그룹 59"/>
            <p:cNvGrpSpPr/>
            <p:nvPr/>
          </p:nvGrpSpPr>
          <p:grpSpPr>
            <a:xfrm>
              <a:off x="8648699" y="1181100"/>
              <a:ext cx="1676400" cy="1562100"/>
              <a:chOff x="3200400" y="3019425"/>
              <a:chExt cx="1676400" cy="1562100"/>
            </a:xfrm>
          </p:grpSpPr>
          <p:pic>
            <p:nvPicPr>
              <p:cNvPr id="20" name="Image 18" descr="preencoded.png"/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200400" y="3019425"/>
                <a:ext cx="1676400" cy="1562100"/>
              </a:xfrm>
              <a:prstGeom prst="rect">
                <a:avLst/>
              </a:prstGeom>
            </p:spPr>
          </p:pic>
          <p:pic>
            <p:nvPicPr>
              <p:cNvPr id="21" name="Image 19" descr="preencoded.png"/>
              <p:cNvPicPr>
                <a:picLocks noChangeAspect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3800475" y="3276600"/>
                <a:ext cx="476250" cy="476250"/>
              </a:xfrm>
              <a:prstGeom prst="rect">
                <a:avLst/>
              </a:prstGeom>
            </p:spPr>
          </p:pic>
          <p:pic>
            <p:nvPicPr>
              <p:cNvPr id="22" name="Image 20" descr="preencoded.png"/>
              <p:cNvPicPr>
                <a:picLocks noChangeAspect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952875" y="3362325"/>
                <a:ext cx="171450" cy="304800"/>
              </a:xfrm>
              <a:prstGeom prst="rect">
                <a:avLst/>
              </a:prstGeom>
            </p:spPr>
          </p:pic>
          <p:sp>
            <p:nvSpPr>
              <p:cNvPr id="39" name="Text 7"/>
              <p:cNvSpPr/>
              <p:nvPr/>
            </p:nvSpPr>
            <p:spPr>
              <a:xfrm>
                <a:off x="3215640" y="3848100"/>
                <a:ext cx="1645920" cy="266700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/>
              <a:lstStyle/>
              <a:p>
                <a:pPr marL="0" indent="0" algn="ctr">
                  <a:lnSpc>
                    <a:spcPts val="2100"/>
                  </a:lnSpc>
                  <a:buNone/>
                </a:pPr>
                <a:r>
                  <a:rPr lang="en-US" sz="1350" dirty="0">
                    <a:solidFill>
                      <a:srgbClr val="1F2937"/>
                    </a:solidFill>
                    <a:latin typeface="Noto Sans KR" pitchFamily="34" charset="0"/>
                    <a:ea typeface="Noto Sans KR" pitchFamily="34" charset="-122"/>
                    <a:cs typeface="Noto Sans KR" pitchFamily="34" charset="-120"/>
                  </a:rPr>
                  <a:t>생산 실적 등록</a:t>
                </a:r>
                <a:endParaRPr lang="en-US" sz="1350" dirty="0"/>
              </a:p>
            </p:txBody>
          </p:sp>
          <p:sp>
            <p:nvSpPr>
              <p:cNvPr id="40" name="Text 8"/>
              <p:cNvSpPr/>
              <p:nvPr/>
            </p:nvSpPr>
            <p:spPr>
              <a:xfrm>
                <a:off x="3352800" y="4152900"/>
                <a:ext cx="1371600" cy="381000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/>
              <a:lstStyle/>
              <a:p>
                <a:pPr marL="0" indent="0" algn="ctr">
                  <a:lnSpc>
                    <a:spcPts val="1500"/>
                  </a:lnSpc>
                  <a:buNone/>
                </a:pPr>
                <a:r>
                  <a:rPr lang="en-US" sz="1050" dirty="0">
                    <a:solidFill>
                      <a:srgbClr val="4B5563"/>
                    </a:solidFill>
                    <a:latin typeface="Noto Sans KR" pitchFamily="34" charset="0"/>
                    <a:ea typeface="Noto Sans KR" pitchFamily="34" charset="-122"/>
                    <a:cs typeface="Noto Sans KR" pitchFamily="34" charset="-120"/>
                  </a:rPr>
                  <a:t>생산 수량/불량 수량 기록</a:t>
                </a:r>
                <a:endParaRPr lang="en-US" sz="1050" dirty="0"/>
              </a:p>
            </p:txBody>
          </p:sp>
        </p:grpSp>
      </p:grpSp>
      <p:sp>
        <p:nvSpPr>
          <p:cNvPr id="45" name="Text 13"/>
          <p:cNvSpPr/>
          <p:nvPr/>
        </p:nvSpPr>
        <p:spPr>
          <a:xfrm>
            <a:off x="1485900" y="5295900"/>
            <a:ext cx="92202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MES 시스템은 사용자 입력부터 통계 생성까지의 연속적인 데이터 흐름으로, 각 단계가 서로 연결되어 음료 제조 공정의 효율적인 관리와 데이터 기반의 의사결정을 가능하게 합니다.</a:t>
            </a:r>
            <a:endParaRPr lang="en-US" sz="1200" dirty="0"/>
          </a:p>
        </p:txBody>
      </p:sp>
      <p:grpSp>
        <p:nvGrpSpPr>
          <p:cNvPr id="63" name="그룹 62"/>
          <p:cNvGrpSpPr/>
          <p:nvPr/>
        </p:nvGrpSpPr>
        <p:grpSpPr>
          <a:xfrm>
            <a:off x="2720815" y="3219450"/>
            <a:ext cx="6216017" cy="1581150"/>
            <a:chOff x="2109786" y="3219450"/>
            <a:chExt cx="6216017" cy="1581150"/>
          </a:xfrm>
        </p:grpSpPr>
        <p:pic>
          <p:nvPicPr>
            <p:cNvPr id="23" name="Image 21" descr="preencoded.png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109786" y="3943350"/>
              <a:ext cx="142875" cy="228600"/>
            </a:xfrm>
            <a:prstGeom prst="rect">
              <a:avLst/>
            </a:prstGeom>
          </p:spPr>
        </p:pic>
        <p:pic>
          <p:nvPicPr>
            <p:cNvPr id="27" name="Image 25" descr="preencoded.png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205287" y="3914775"/>
              <a:ext cx="142875" cy="228600"/>
            </a:xfrm>
            <a:prstGeom prst="rect">
              <a:avLst/>
            </a:prstGeom>
          </p:spPr>
        </p:pic>
        <p:grpSp>
          <p:nvGrpSpPr>
            <p:cNvPr id="61" name="그룹 60"/>
            <p:cNvGrpSpPr/>
            <p:nvPr/>
          </p:nvGrpSpPr>
          <p:grpSpPr>
            <a:xfrm>
              <a:off x="2395537" y="3219450"/>
              <a:ext cx="1676400" cy="1562100"/>
              <a:chOff x="5257800" y="3124200"/>
              <a:chExt cx="1676400" cy="1562100"/>
            </a:xfrm>
          </p:grpSpPr>
          <p:pic>
            <p:nvPicPr>
              <p:cNvPr id="24" name="Image 22" descr="preencoded.png"/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257800" y="3124200"/>
                <a:ext cx="1676400" cy="1562100"/>
              </a:xfrm>
              <a:prstGeom prst="rect">
                <a:avLst/>
              </a:prstGeom>
            </p:spPr>
          </p:pic>
          <p:pic>
            <p:nvPicPr>
              <p:cNvPr id="25" name="Image 23" descr="preencoded.png"/>
              <p:cNvPicPr>
                <a:picLocks noChangeAspect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5857875" y="3276600"/>
                <a:ext cx="476250" cy="476250"/>
              </a:xfrm>
              <a:prstGeom prst="rect">
                <a:avLst/>
              </a:prstGeom>
            </p:spPr>
          </p:pic>
          <p:pic>
            <p:nvPicPr>
              <p:cNvPr id="26" name="Image 24" descr="preencoded.png"/>
              <p:cNvPicPr>
                <a:picLocks noChangeAspect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981700" y="3362325"/>
                <a:ext cx="228600" cy="304800"/>
              </a:xfrm>
              <a:prstGeom prst="rect">
                <a:avLst/>
              </a:prstGeom>
            </p:spPr>
          </p:pic>
          <p:sp>
            <p:nvSpPr>
              <p:cNvPr id="41" name="Text 9"/>
              <p:cNvSpPr/>
              <p:nvPr/>
            </p:nvSpPr>
            <p:spPr>
              <a:xfrm>
                <a:off x="5273040" y="3848100"/>
                <a:ext cx="1645920" cy="266700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/>
              <a:lstStyle/>
              <a:p>
                <a:pPr marL="0" indent="0" algn="ctr">
                  <a:lnSpc>
                    <a:spcPts val="2100"/>
                  </a:lnSpc>
                  <a:buNone/>
                </a:pPr>
                <a:r>
                  <a:rPr lang="en-US" sz="1350" dirty="0">
                    <a:solidFill>
                      <a:srgbClr val="1F2937"/>
                    </a:solidFill>
                    <a:latin typeface="Noto Sans KR" pitchFamily="34" charset="0"/>
                    <a:ea typeface="Noto Sans KR" pitchFamily="34" charset="-122"/>
                    <a:cs typeface="Noto Sans KR" pitchFamily="34" charset="-120"/>
                  </a:rPr>
                  <a:t>품질 </a:t>
                </a:r>
                <a:r>
                  <a:rPr lang="ko-KR" altLang="en-US" sz="1350" dirty="0" smtClean="0">
                    <a:solidFill>
                      <a:srgbClr val="1F2937"/>
                    </a:solidFill>
                    <a:latin typeface="Noto Sans KR" pitchFamily="34" charset="0"/>
                    <a:ea typeface="Noto Sans KR" pitchFamily="34" charset="-122"/>
                    <a:cs typeface="Noto Sans KR" pitchFamily="34" charset="-120"/>
                  </a:rPr>
                  <a:t>관리</a:t>
                </a:r>
                <a:endParaRPr lang="en-US" sz="1350" dirty="0"/>
              </a:p>
            </p:txBody>
          </p:sp>
          <p:sp>
            <p:nvSpPr>
              <p:cNvPr id="42" name="Text 10"/>
              <p:cNvSpPr/>
              <p:nvPr/>
            </p:nvSpPr>
            <p:spPr>
              <a:xfrm>
                <a:off x="5410200" y="4152900"/>
                <a:ext cx="1371600" cy="381000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/>
              <a:lstStyle/>
              <a:p>
                <a:pPr marL="0" indent="0" algn="ctr">
                  <a:lnSpc>
                    <a:spcPts val="1500"/>
                  </a:lnSpc>
                  <a:buNone/>
                </a:pPr>
                <a:r>
                  <a:rPr lang="en-US" sz="1050" dirty="0">
                    <a:solidFill>
                      <a:srgbClr val="4B5563"/>
                    </a:solidFill>
                    <a:latin typeface="Noto Sans KR" pitchFamily="34" charset="0"/>
                    <a:ea typeface="Noto Sans KR" pitchFamily="34" charset="-122"/>
                    <a:cs typeface="Noto Sans KR" pitchFamily="34" charset="-120"/>
                  </a:rPr>
                  <a:t>불량 유형 등록/원인 분석</a:t>
                </a:r>
                <a:endParaRPr lang="en-US" sz="1050" dirty="0"/>
              </a:p>
            </p:txBody>
          </p:sp>
        </p:grpSp>
        <p:grpSp>
          <p:nvGrpSpPr>
            <p:cNvPr id="47" name="그룹 46"/>
            <p:cNvGrpSpPr/>
            <p:nvPr/>
          </p:nvGrpSpPr>
          <p:grpSpPr>
            <a:xfrm>
              <a:off x="6649403" y="3238500"/>
              <a:ext cx="1676400" cy="1562100"/>
              <a:chOff x="7329488" y="3200400"/>
              <a:chExt cx="1676400" cy="1562100"/>
            </a:xfrm>
          </p:grpSpPr>
          <p:pic>
            <p:nvPicPr>
              <p:cNvPr id="28" name="Image 26" descr="preencoded.png"/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329488" y="3200400"/>
                <a:ext cx="1676400" cy="1562100"/>
              </a:xfrm>
              <a:prstGeom prst="rect">
                <a:avLst/>
              </a:prstGeom>
            </p:spPr>
          </p:pic>
          <p:pic>
            <p:nvPicPr>
              <p:cNvPr id="29" name="Image 27" descr="preencoded.png"/>
              <p:cNvPicPr>
                <a:picLocks noChangeAspect="1"/>
              </p:cNvPicPr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7915275" y="3276600"/>
                <a:ext cx="476250" cy="476250"/>
              </a:xfrm>
              <a:prstGeom prst="rect">
                <a:avLst/>
              </a:prstGeom>
            </p:spPr>
          </p:pic>
          <p:pic>
            <p:nvPicPr>
              <p:cNvPr id="30" name="Image 28" descr="preencoded.png"/>
              <p:cNvPicPr>
                <a:picLocks noChangeAspect="1"/>
              </p:cNvPicPr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8024812" y="3362325"/>
                <a:ext cx="257175" cy="304800"/>
              </a:xfrm>
              <a:prstGeom prst="rect">
                <a:avLst/>
              </a:prstGeom>
            </p:spPr>
          </p:pic>
          <p:sp>
            <p:nvSpPr>
              <p:cNvPr id="43" name="Text 11"/>
              <p:cNvSpPr/>
              <p:nvPr/>
            </p:nvSpPr>
            <p:spPr>
              <a:xfrm>
                <a:off x="7467600" y="3848100"/>
                <a:ext cx="1371600" cy="266700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/>
              <a:lstStyle/>
              <a:p>
                <a:pPr marL="0" indent="0" algn="ctr">
                  <a:lnSpc>
                    <a:spcPts val="2100"/>
                  </a:lnSpc>
                  <a:buNone/>
                </a:pPr>
                <a:r>
                  <a:rPr lang="en-US" sz="1350" dirty="0">
                    <a:solidFill>
                      <a:srgbClr val="1F2937"/>
                    </a:solidFill>
                    <a:latin typeface="Noto Sans KR" pitchFamily="34" charset="0"/>
                    <a:ea typeface="Noto Sans KR" pitchFamily="34" charset="-122"/>
                    <a:cs typeface="Noto Sans KR" pitchFamily="34" charset="-120"/>
                  </a:rPr>
                  <a:t>통계/리포트</a:t>
                </a:r>
                <a:endParaRPr lang="en-US" sz="1350" dirty="0"/>
              </a:p>
            </p:txBody>
          </p:sp>
          <p:sp>
            <p:nvSpPr>
              <p:cNvPr id="44" name="Text 12"/>
              <p:cNvSpPr/>
              <p:nvPr/>
            </p:nvSpPr>
            <p:spPr>
              <a:xfrm>
                <a:off x="7467600" y="4152900"/>
                <a:ext cx="1371600" cy="381000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/>
              <a:lstStyle/>
              <a:p>
                <a:pPr marL="0" indent="0" algn="ctr">
                  <a:lnSpc>
                    <a:spcPts val="1500"/>
                  </a:lnSpc>
                  <a:buNone/>
                </a:pPr>
                <a:r>
                  <a:rPr lang="en-US" sz="1050" dirty="0">
                    <a:solidFill>
                      <a:srgbClr val="4B5563"/>
                    </a:solidFill>
                    <a:latin typeface="Noto Sans KR" pitchFamily="34" charset="0"/>
                    <a:ea typeface="Noto Sans KR" pitchFamily="34" charset="-122"/>
                    <a:cs typeface="Noto Sans KR" pitchFamily="34" charset="-120"/>
                  </a:rPr>
                  <a:t>데이터 분석/의사결정 지원</a:t>
                </a:r>
                <a:endParaRPr lang="en-US" sz="1050" dirty="0"/>
              </a:p>
            </p:txBody>
          </p:sp>
        </p:grpSp>
        <p:grpSp>
          <p:nvGrpSpPr>
            <p:cNvPr id="50" name="그룹 49"/>
            <p:cNvGrpSpPr/>
            <p:nvPr/>
          </p:nvGrpSpPr>
          <p:grpSpPr>
            <a:xfrm>
              <a:off x="4556760" y="3238500"/>
              <a:ext cx="1676400" cy="1562100"/>
              <a:chOff x="7315200" y="3124200"/>
              <a:chExt cx="1676400" cy="1562100"/>
            </a:xfrm>
          </p:grpSpPr>
          <p:pic>
            <p:nvPicPr>
              <p:cNvPr id="51" name="Image 26" descr="preencoded.png"/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315200" y="3124200"/>
                <a:ext cx="1676400" cy="1562100"/>
              </a:xfrm>
              <a:prstGeom prst="rect">
                <a:avLst/>
              </a:prstGeom>
            </p:spPr>
          </p:pic>
          <p:pic>
            <p:nvPicPr>
              <p:cNvPr id="52" name="Image 27" descr="preencoded.png"/>
              <p:cNvPicPr>
                <a:picLocks noChangeAspect="1"/>
              </p:cNvPicPr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7915275" y="3276600"/>
                <a:ext cx="476250" cy="476250"/>
              </a:xfrm>
              <a:prstGeom prst="rect">
                <a:avLst/>
              </a:prstGeom>
            </p:spPr>
          </p:pic>
          <p:pic>
            <p:nvPicPr>
              <p:cNvPr id="53" name="Image 28" descr="preencoded.png"/>
              <p:cNvPicPr>
                <a:picLocks noChangeAspect="1"/>
              </p:cNvPicPr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8024812" y="3362325"/>
                <a:ext cx="257175" cy="304800"/>
              </a:xfrm>
              <a:prstGeom prst="rect">
                <a:avLst/>
              </a:prstGeom>
            </p:spPr>
          </p:pic>
          <p:sp>
            <p:nvSpPr>
              <p:cNvPr id="54" name="Text 11"/>
              <p:cNvSpPr/>
              <p:nvPr/>
            </p:nvSpPr>
            <p:spPr>
              <a:xfrm>
                <a:off x="7467600" y="3848100"/>
                <a:ext cx="1371600" cy="266700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/>
              <a:lstStyle/>
              <a:p>
                <a:pPr marL="0" indent="0" algn="ctr">
                  <a:lnSpc>
                    <a:spcPts val="2100"/>
                  </a:lnSpc>
                  <a:buNone/>
                </a:pPr>
                <a:r>
                  <a:rPr lang="ko-KR" altLang="en-US" sz="1350" dirty="0" smtClean="0">
                    <a:solidFill>
                      <a:srgbClr val="1F2937"/>
                    </a:solidFill>
                    <a:latin typeface="Noto Sans KR" pitchFamily="34" charset="0"/>
                    <a:ea typeface="Noto Sans KR" pitchFamily="34" charset="-122"/>
                  </a:rPr>
                  <a:t>승인 관리</a:t>
                </a:r>
                <a:endParaRPr lang="en-US" sz="1350" dirty="0"/>
              </a:p>
            </p:txBody>
          </p:sp>
          <p:sp>
            <p:nvSpPr>
              <p:cNvPr id="55" name="Text 12"/>
              <p:cNvSpPr/>
              <p:nvPr/>
            </p:nvSpPr>
            <p:spPr>
              <a:xfrm>
                <a:off x="7467600" y="4152900"/>
                <a:ext cx="1371600" cy="381000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/>
              <a:lstStyle/>
              <a:p>
                <a:pPr marL="0" indent="0" algn="ctr">
                  <a:lnSpc>
                    <a:spcPts val="1500"/>
                  </a:lnSpc>
                  <a:buNone/>
                </a:pPr>
                <a:r>
                  <a:rPr lang="ko-KR" altLang="en-US" sz="1050" dirty="0" smtClean="0"/>
                  <a:t>불량승인 관리 </a:t>
                </a:r>
                <a:endParaRPr lang="en-US" altLang="ko-KR" sz="1050" dirty="0" smtClean="0"/>
              </a:p>
              <a:p>
                <a:pPr marL="0" indent="0" algn="ctr">
                  <a:lnSpc>
                    <a:spcPts val="1500"/>
                  </a:lnSpc>
                  <a:buNone/>
                </a:pPr>
                <a:r>
                  <a:rPr lang="ko-KR" altLang="en-US" sz="1050" dirty="0" smtClean="0"/>
                  <a:t>불량은 승인만 집계</a:t>
                </a:r>
                <a:endParaRPr lang="en-US" sz="1050" dirty="0"/>
              </a:p>
            </p:txBody>
          </p:sp>
        </p:grpSp>
        <p:pic>
          <p:nvPicPr>
            <p:cNvPr id="56" name="Image 25" descr="preencoded.png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405562" y="3867150"/>
              <a:ext cx="142875" cy="22860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725805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962150" cy="14859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86900" y="5029200"/>
            <a:ext cx="2705100" cy="36576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15500" y="1428750"/>
            <a:ext cx="1524000" cy="15240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2000" y="5200650"/>
            <a:ext cx="914400" cy="914400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1962150" y="2778826"/>
            <a:ext cx="81612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 smtClean="0">
                <a:solidFill>
                  <a:srgbClr val="0070C0"/>
                </a:solidFill>
                <a:latin typeface="HY견고딕" pitchFamily="18" charset="-127"/>
                <a:ea typeface="HY견고딕" pitchFamily="18" charset="-127"/>
              </a:rPr>
              <a:t>간트차트 및 </a:t>
            </a:r>
            <a:r>
              <a:rPr lang="en-US" altLang="ko-KR" sz="4800" dirty="0" smtClean="0">
                <a:solidFill>
                  <a:srgbClr val="0070C0"/>
                </a:solidFill>
                <a:latin typeface="HY견고딕" pitchFamily="18" charset="-127"/>
                <a:ea typeface="HY견고딕" pitchFamily="18" charset="-127"/>
              </a:rPr>
              <a:t>ERD,UML </a:t>
            </a:r>
            <a:r>
              <a:rPr lang="ko-KR" altLang="en-US" sz="4800" dirty="0" smtClean="0">
                <a:solidFill>
                  <a:srgbClr val="0070C0"/>
                </a:solidFill>
                <a:latin typeface="HY견고딕" pitchFamily="18" charset="-127"/>
                <a:ea typeface="HY견고딕" pitchFamily="18" charset="-127"/>
              </a:rPr>
              <a:t>설명</a:t>
            </a:r>
            <a:endParaRPr lang="ko-KR" altLang="en-US" sz="4800" dirty="0">
              <a:solidFill>
                <a:srgbClr val="0070C0"/>
              </a:solidFill>
              <a:latin typeface="HY견고딕" pitchFamily="18" charset="-127"/>
              <a:ea typeface="HY견고딕" pitchFamily="18" charset="-127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725805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962150" cy="14859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86900" y="5029200"/>
            <a:ext cx="2705100" cy="36576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15500" y="1428750"/>
            <a:ext cx="1524000" cy="15240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2000" y="5200650"/>
            <a:ext cx="914400" cy="9144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38800" y="838200"/>
            <a:ext cx="914400" cy="38100"/>
          </a:xfrm>
          <a:prstGeom prst="rect">
            <a:avLst/>
          </a:prstGeom>
        </p:spPr>
      </p:pic>
      <p:sp>
        <p:nvSpPr>
          <p:cNvPr id="21" name="Text 0"/>
          <p:cNvSpPr/>
          <p:nvPr/>
        </p:nvSpPr>
        <p:spPr>
          <a:xfrm>
            <a:off x="381000" y="381000"/>
            <a:ext cx="114300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ko-KR" altLang="en-US" sz="2700" dirty="0" smtClean="0">
                <a:latin typeface="HY견고딕" pitchFamily="18" charset="-127"/>
                <a:ea typeface="HY견고딕" pitchFamily="18" charset="-127"/>
              </a:rPr>
              <a:t>간트 차트</a:t>
            </a:r>
            <a:endParaRPr lang="en-US" sz="2700" dirty="0"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9"/>
          <a:stretch>
            <a:fillRect/>
          </a:stretch>
        </p:blipFill>
        <p:spPr bwMode="auto">
          <a:xfrm>
            <a:off x="1373188" y="1159196"/>
            <a:ext cx="9440862" cy="45396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725805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962150" cy="14859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86900" y="5029200"/>
            <a:ext cx="2705100" cy="36576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15500" y="1428750"/>
            <a:ext cx="1524000" cy="15240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2000" y="5200650"/>
            <a:ext cx="914400" cy="9144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38800" y="838200"/>
            <a:ext cx="914400" cy="38100"/>
          </a:xfrm>
          <a:prstGeom prst="rect">
            <a:avLst/>
          </a:prstGeom>
        </p:spPr>
      </p:pic>
      <p:sp>
        <p:nvSpPr>
          <p:cNvPr id="21" name="Text 0"/>
          <p:cNvSpPr/>
          <p:nvPr/>
        </p:nvSpPr>
        <p:spPr>
          <a:xfrm>
            <a:off x="381000" y="381000"/>
            <a:ext cx="114300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ERD (데이터베이스 구조)</a:t>
            </a:r>
            <a:endParaRPr lang="en-US" sz="2700" dirty="0"/>
          </a:p>
        </p:txBody>
      </p:sp>
      <p:pic>
        <p:nvPicPr>
          <p:cNvPr id="1026" name="Picture 2" descr="C:\Users\admin\Desktop\스토리보드캡쳐\e3d5d1543660e2dd.png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525483" y="876300"/>
            <a:ext cx="10899568" cy="571340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725805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962150" cy="14859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86900" y="5029200"/>
            <a:ext cx="2705100" cy="36576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15500" y="1428750"/>
            <a:ext cx="1524000" cy="15240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2000" y="5200650"/>
            <a:ext cx="914400" cy="9144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38800" y="838200"/>
            <a:ext cx="914400" cy="38100"/>
          </a:xfrm>
          <a:prstGeom prst="rect">
            <a:avLst/>
          </a:prstGeom>
        </p:spPr>
      </p:pic>
      <p:sp>
        <p:nvSpPr>
          <p:cNvPr id="21" name="Text 0"/>
          <p:cNvSpPr/>
          <p:nvPr/>
        </p:nvSpPr>
        <p:spPr>
          <a:xfrm>
            <a:off x="381000" y="381000"/>
            <a:ext cx="114300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2700" b="1" dirty="0" smtClean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UML </a:t>
            </a:r>
            <a:endParaRPr lang="en-US" sz="2700" dirty="0"/>
          </a:p>
        </p:txBody>
      </p:sp>
      <p:pic>
        <p:nvPicPr>
          <p:cNvPr id="2053" name="Picture 5" descr="C:\Users\admin\Desktop\스토리보드캡쳐\UML2.png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1962150" y="895350"/>
            <a:ext cx="8239126" cy="52197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731</TotalTime>
  <Words>1232</Words>
  <Application>Microsoft Office PowerPoint</Application>
  <PresentationFormat>사용자 지정</PresentationFormat>
  <Paragraphs>252</Paragraphs>
  <Slides>39</Slides>
  <Notes>39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39</vt:i4>
      </vt:variant>
    </vt:vector>
  </HeadingPairs>
  <TitlesOfParts>
    <vt:vector size="40" baseType="lpstr">
      <vt:lpstr>Office Theme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  <vt:lpstr>슬라이드 38</vt:lpstr>
      <vt:lpstr>슬라이드 39</vt:lpstr>
    </vt:vector>
  </TitlesOfParts>
  <Company>PptxGenJS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admin</cp:lastModifiedBy>
  <cp:revision>66</cp:revision>
  <dcterms:created xsi:type="dcterms:W3CDTF">2025-10-13T02:28:11Z</dcterms:created>
  <dcterms:modified xsi:type="dcterms:W3CDTF">2025-10-28T06:13:54Z</dcterms:modified>
</cp:coreProperties>
</file>